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7"/>
  </p:notesMasterIdLst>
  <p:handoutMasterIdLst>
    <p:handoutMasterId r:id="rId28"/>
  </p:handoutMasterIdLst>
  <p:sldIdLst>
    <p:sldId id="270" r:id="rId5"/>
    <p:sldId id="733" r:id="rId6"/>
    <p:sldId id="723" r:id="rId7"/>
    <p:sldId id="261" r:id="rId8"/>
    <p:sldId id="740" r:id="rId9"/>
    <p:sldId id="741" r:id="rId10"/>
    <p:sldId id="742" r:id="rId11"/>
    <p:sldId id="727" r:id="rId12"/>
    <p:sldId id="731" r:id="rId13"/>
    <p:sldId id="743" r:id="rId14"/>
    <p:sldId id="744" r:id="rId15"/>
    <p:sldId id="745" r:id="rId16"/>
    <p:sldId id="746" r:id="rId17"/>
    <p:sldId id="747" r:id="rId18"/>
    <p:sldId id="748" r:id="rId19"/>
    <p:sldId id="749" r:id="rId20"/>
    <p:sldId id="751" r:id="rId21"/>
    <p:sldId id="752" r:id="rId22"/>
    <p:sldId id="753" r:id="rId23"/>
    <p:sldId id="750" r:id="rId24"/>
    <p:sldId id="739" r:id="rId25"/>
    <p:sldId id="729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3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F7F7"/>
    <a:srgbClr val="E6E6E6"/>
    <a:srgbClr val="1C1E26"/>
    <a:srgbClr val="303342"/>
    <a:srgbClr val="485F74"/>
    <a:srgbClr val="354655"/>
    <a:srgbClr val="C80000"/>
    <a:srgbClr val="85B31F"/>
    <a:srgbClr val="3C4052"/>
    <a:srgbClr val="D83C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0" autoAdjust="0"/>
    <p:restoredTop sz="94584" autoAdjust="0"/>
  </p:normalViewPr>
  <p:slideViewPr>
    <p:cSldViewPr snapToGrid="0">
      <p:cViewPr varScale="1">
        <p:scale>
          <a:sx n="78" d="100"/>
          <a:sy n="78" d="100"/>
        </p:scale>
        <p:origin x="102" y="138"/>
      </p:cViewPr>
      <p:guideLst>
        <p:guide orient="horz" pos="2160"/>
        <p:guide pos="3840"/>
      </p:guideLst>
    </p:cSldViewPr>
  </p:slideViewPr>
  <p:outlineViewPr>
    <p:cViewPr>
      <p:scale>
        <a:sx n="75" d="100"/>
        <a:sy n="75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-144264"/>
    </p:cViewPr>
  </p:sorterViewPr>
  <p:notesViewPr>
    <p:cSldViewPr snapToGrid="0">
      <p:cViewPr varScale="1">
        <p:scale>
          <a:sx n="58" d="100"/>
          <a:sy n="58" d="100"/>
        </p:scale>
        <p:origin x="2965" y="4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presProps" Target="presProps.xml"/><Relationship Id="rId8" Type="http://schemas.openxmlformats.org/officeDocument/2006/relationships/slide" Target="slides/slide4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1200165472319014E-2"/>
          <c:y val="0.10209600481673549"/>
          <c:w val="0.76269250702755764"/>
          <c:h val="0.90515802526381106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0FF2-4AD8-9422-9941B0FF0CE3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0FF2-4AD8-9422-9941B0FF0CE3}"/>
              </c:ext>
            </c:extLst>
          </c:dPt>
          <c:dPt>
            <c:idx val="2"/>
            <c:bubble3D val="0"/>
            <c:spPr>
              <a:solidFill>
                <a:schemeClr val="tx1">
                  <a:lumMod val="50000"/>
                  <a:lumOff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B6AE-47FB-BCDE-982177D377F6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0FF2-4AD8-9422-9941B0FF0CE3}"/>
              </c:ext>
            </c:extLst>
          </c:dPt>
          <c:cat>
            <c:strRef>
              <c:f>Sheet1!$A$2:$A$5</c:f>
              <c:strCache>
                <c:ptCount val="4"/>
                <c:pt idx="0">
                  <c:v>DEBT INVESTOR</c:v>
                </c:pt>
                <c:pt idx="1">
                  <c:v>OWNER EQUITY INVESTMENT</c:v>
                </c:pt>
                <c:pt idx="2">
                  <c:v>BANK </c:v>
                </c:pt>
                <c:pt idx="3">
                  <c:v>OTHER INVESTMENT</c:v>
                </c:pt>
              </c:strCache>
            </c:strRef>
          </c:cat>
          <c:val>
            <c:numRef>
              <c:f>Sheet1!$B$2:$B$5</c:f>
              <c:numCache>
                <c:formatCode>0%</c:formatCode>
                <c:ptCount val="4"/>
                <c:pt idx="0">
                  <c:v>0.39</c:v>
                </c:pt>
                <c:pt idx="1">
                  <c:v>0.2</c:v>
                </c:pt>
                <c:pt idx="2">
                  <c:v>0.2</c:v>
                </c:pt>
                <c:pt idx="3">
                  <c:v>0.21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6AE-47FB-BCDE-982177D377F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349"/>
        <c:holeSize val="64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1421010-3731-422F-8CF1-CD47B2D7C9F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2656080-143A-4905-932A-5C7754887AB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920ABC-E11D-42B4-A428-76B2C5BC0052}" type="datetimeFigureOut">
              <a:rPr lang="en-US" smtClean="0"/>
              <a:t>12/13/2020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59276-DB8D-43B4-8029-4A695209B90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29EE0F-113C-45AB-9877-4A16FFA6A9C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DB89D3-056A-4F4C-8125-EA71262895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18278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3EED04-A4F0-49ED-B42E-211B56474E8D}" type="datetimeFigureOut">
              <a:rPr lang="en-US" smtClean="0"/>
              <a:t>12/13/2020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220CB7-DCA5-4E5B-97F1-300CDD8D2AA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71832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220CB7-DCA5-4E5B-97F1-300CDD8D2AAB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94570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220CB7-DCA5-4E5B-97F1-300CDD8D2AAB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16612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220CB7-DCA5-4E5B-97F1-300CDD8D2AAB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63840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220CB7-DCA5-4E5B-97F1-300CDD8D2AAB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55208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220CB7-DCA5-4E5B-97F1-300CDD8D2AAB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52189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220CB7-DCA5-4E5B-97F1-300CDD8D2AAB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87018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220CB7-DCA5-4E5B-97F1-300CDD8D2AAB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84707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220CB7-DCA5-4E5B-97F1-300CDD8D2AAB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53952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220CB7-DCA5-4E5B-97F1-300CDD8D2AAB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85945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220CB7-DCA5-4E5B-97F1-300CDD8D2AAB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0805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220CB7-DCA5-4E5B-97F1-300CDD8D2AAB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14926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220CB7-DCA5-4E5B-97F1-300CDD8D2AAB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192311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220CB7-DCA5-4E5B-97F1-300CDD8D2AAB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23776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220CB7-DCA5-4E5B-97F1-300CDD8D2AAB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881491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220CB7-DCA5-4E5B-97F1-300CDD8D2AAB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41177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220CB7-DCA5-4E5B-97F1-300CDD8D2AAB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79905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220CB7-DCA5-4E5B-97F1-300CDD8D2AAB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66367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220CB7-DCA5-4E5B-97F1-300CDD8D2AAB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07947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220CB7-DCA5-4E5B-97F1-300CDD8D2AAB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63707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220CB7-DCA5-4E5B-97F1-300CDD8D2AAB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15317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220CB7-DCA5-4E5B-97F1-300CDD8D2AAB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63537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220CB7-DCA5-4E5B-97F1-300CDD8D2AAB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5700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Drag and Drop Image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B8A1A3-5BFE-4E68-81F1-F52462776C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114696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A1EF1-BFC9-4361-B215-2D83B16ABB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167099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48788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51FFE5-84D8-43BD-9B0D-76C497F555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589219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1428299"/>
            <a:ext cx="1711234" cy="44369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FB4FFF-4547-4B6C-9BF5-9A495C2110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832539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 userDrawn="1"/>
        </p:nvGrpSpPr>
        <p:grpSpPr>
          <a:xfrm rot="10800000">
            <a:off x="11858328" y="148422"/>
            <a:ext cx="332874" cy="590718"/>
            <a:chOff x="10026" y="148425"/>
            <a:chExt cx="332874" cy="590718"/>
          </a:xfrm>
        </p:grpSpPr>
        <p:sp>
          <p:nvSpPr>
            <p:cNvPr id="16" name="Rectangle 15"/>
            <p:cNvSpPr/>
            <p:nvPr/>
          </p:nvSpPr>
          <p:spPr>
            <a:xfrm>
              <a:off x="10026" y="148428"/>
              <a:ext cx="203334" cy="59071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251460" y="148425"/>
              <a:ext cx="91440" cy="59071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" name="Rectangle 1"/>
          <p:cNvSpPr/>
          <p:nvPr userDrawn="1"/>
        </p:nvSpPr>
        <p:spPr>
          <a:xfrm>
            <a:off x="0" y="6477000"/>
            <a:ext cx="12192000" cy="381000"/>
          </a:xfrm>
          <a:prstGeom prst="rect">
            <a:avLst/>
          </a:prstGeom>
          <a:solidFill>
            <a:srgbClr val="E6E6E6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11292841" y="6528300"/>
            <a:ext cx="7994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fld id="{260E2A6B-A809-4840-BF14-8648BC0BDF87}" type="slidenum">
              <a:rPr lang="en-US" sz="1200" b="0" i="0" strike="noStrike" spc="0" noProof="0" smtClean="0">
                <a:solidFill>
                  <a:schemeClr val="accent1"/>
                </a:solidFill>
                <a:latin typeface="+mn-lt"/>
                <a:ea typeface="Roboto Condensed Light" panose="02000000000000000000" pitchFamily="2" charset="0"/>
                <a:cs typeface="Segoe UI Light" panose="020B0502040204020203" pitchFamily="34" charset="0"/>
              </a:rPr>
              <a:pPr algn="r"/>
              <a:t>‹#›</a:t>
            </a:fld>
            <a:endParaRPr lang="en-US" sz="8000" b="0" i="0" strike="noStrike" spc="0" noProof="0" dirty="0">
              <a:solidFill>
                <a:schemeClr val="accent1"/>
              </a:solidFill>
              <a:latin typeface="+mn-lt"/>
              <a:ea typeface="Roboto Condensed Light" panose="02000000000000000000" pitchFamily="2" charset="0"/>
              <a:cs typeface="Segoe UI Light" panose="020B0502040204020203" pitchFamily="34" charset="0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68580" y="6528300"/>
            <a:ext cx="16843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b="1" noProof="0" dirty="0">
                <a:solidFill>
                  <a:schemeClr val="accent1"/>
                </a:solidFill>
                <a:latin typeface="+mn-lt"/>
              </a:rPr>
              <a:t>Your </a:t>
            </a:r>
            <a:r>
              <a:rPr lang="en-US" sz="1200" b="1" baseline="0" noProof="0" dirty="0">
                <a:solidFill>
                  <a:schemeClr val="accent1"/>
                </a:solidFill>
                <a:latin typeface="+mn-lt"/>
              </a:rPr>
              <a:t>Coffee Shop</a:t>
            </a:r>
            <a:endParaRPr lang="en-US" sz="1200" b="1" noProof="0" dirty="0">
              <a:solidFill>
                <a:schemeClr val="accent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081184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62" r:id="rId2"/>
    <p:sldLayoutId id="2147483781" r:id="rId3"/>
    <p:sldLayoutId id="2147483692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5" Type="http://schemas.openxmlformats.org/officeDocument/2006/relationships/image" Target="../media/image6.jpg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-2" y="0"/>
            <a:ext cx="12192002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Placeholder 1" descr="Coffee shop artwork and icons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1" name="Title 10" hidden="1">
            <a:extLst>
              <a:ext uri="{FF2B5EF4-FFF2-40B4-BE49-F238E27FC236}">
                <a16:creationId xmlns:a16="http://schemas.microsoft.com/office/drawing/2014/main" id="{B825F879-7327-49C3-8A45-B7A226CC3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1</a:t>
            </a:r>
          </a:p>
        </p:txBody>
      </p:sp>
      <p:sp>
        <p:nvSpPr>
          <p:cNvPr id="6" name="Rectangle 5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0" y="0"/>
            <a:ext cx="12192000" cy="738664"/>
          </a:xfrm>
          <a:prstGeom prst="rect">
            <a:avLst/>
          </a:prstGeom>
          <a:solidFill>
            <a:schemeClr val="accent1">
              <a:alpha val="9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2754571" y="3059668"/>
            <a:ext cx="668285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200" b="1" dirty="0">
                <a:solidFill>
                  <a:schemeClr val="bg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RESTAURANT OFFER HUB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F313A80-AB7C-44C0-8AD9-E2D2464E78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942" y="2176581"/>
            <a:ext cx="2567627" cy="256762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28F4FC7-1AA4-4A4A-A8C6-0628912209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122" y="68129"/>
            <a:ext cx="2103901" cy="55753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06A3241-4A71-4C3C-BBD2-B188F7AD8719}"/>
              </a:ext>
            </a:extLst>
          </p:cNvPr>
          <p:cNvSpPr txBox="1"/>
          <p:nvPr/>
        </p:nvSpPr>
        <p:spPr>
          <a:xfrm>
            <a:off x="2364145" y="96148"/>
            <a:ext cx="890602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b="1" i="0" u="none" strike="noStrike" baseline="0" dirty="0">
                <a:solidFill>
                  <a:srgbClr val="E9EFF2"/>
                </a:solidFill>
                <a:latin typeface="T3Font_2"/>
              </a:rPr>
              <a:t>SOFTWARE ENGINEERING PROJECT</a:t>
            </a:r>
            <a:r>
              <a:rPr lang="en-US" sz="2200" b="1" i="0" u="none" strike="noStrike" baseline="0" dirty="0">
                <a:solidFill>
                  <a:srgbClr val="E9EFF2"/>
                </a:solidFill>
                <a:latin typeface="T3Font_3"/>
              </a:rPr>
              <a:t>- </a:t>
            </a:r>
            <a:r>
              <a:rPr lang="en-US" sz="2200" b="1" i="0" u="none" strike="noStrike" baseline="0" dirty="0">
                <a:solidFill>
                  <a:srgbClr val="E9EFF2"/>
                </a:solidFill>
                <a:latin typeface="T3Font_2"/>
              </a:rPr>
              <a:t>I </a:t>
            </a:r>
            <a:r>
              <a:rPr lang="en-US" sz="2200" b="1" i="0" u="none" strike="noStrike" baseline="0" dirty="0" err="1">
                <a:solidFill>
                  <a:srgbClr val="E9EFF2"/>
                </a:solidFill>
                <a:latin typeface="T3Font_2"/>
              </a:rPr>
              <a:t>I</a:t>
            </a:r>
            <a:r>
              <a:rPr lang="en-US" sz="2200" b="1" i="0" u="none" strike="noStrike" baseline="0" dirty="0">
                <a:solidFill>
                  <a:srgbClr val="E9EFF2"/>
                </a:solidFill>
                <a:latin typeface="T3Font_2"/>
              </a:rPr>
              <a:t> </a:t>
            </a:r>
            <a:r>
              <a:rPr lang="en-US" sz="2200" b="1" i="0" u="none" strike="noStrike" baseline="0" dirty="0">
                <a:solidFill>
                  <a:srgbClr val="E9EFF2"/>
                </a:solidFill>
                <a:latin typeface="T3Font_3"/>
              </a:rPr>
              <a:t>(</a:t>
            </a:r>
            <a:r>
              <a:rPr lang="en-US" sz="2200" b="1" i="0" u="none" strike="noStrike" baseline="0" dirty="0">
                <a:solidFill>
                  <a:srgbClr val="E9EFF2"/>
                </a:solidFill>
                <a:latin typeface="T3Font_2"/>
              </a:rPr>
              <a:t>WEB PROGRAMMING</a:t>
            </a:r>
            <a:r>
              <a:rPr lang="en-US" sz="2200" b="1" i="0" u="none" strike="noStrike" baseline="0" dirty="0">
                <a:solidFill>
                  <a:srgbClr val="E9EFF2"/>
                </a:solidFill>
                <a:latin typeface="T3Font_3"/>
              </a:rPr>
              <a:t>) -</a:t>
            </a:r>
            <a:r>
              <a:rPr lang="en-US" sz="2200" b="1" i="0" u="none" strike="noStrike" baseline="0" dirty="0">
                <a:solidFill>
                  <a:srgbClr val="E9EFF2"/>
                </a:solidFill>
                <a:latin typeface="T3Font_2"/>
              </a:rPr>
              <a:t>SWE332</a:t>
            </a:r>
            <a:endParaRPr lang="en-US" sz="2200" b="1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7B042CF-F34E-47E8-976D-7E2EBBC4874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0" y="6119336"/>
            <a:ext cx="12192000" cy="738664"/>
          </a:xfrm>
          <a:prstGeom prst="rect">
            <a:avLst/>
          </a:prstGeom>
          <a:solidFill>
            <a:schemeClr val="accent1">
              <a:alpha val="9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i="0" u="none" strike="noStrike" baseline="0" dirty="0">
                <a:solidFill>
                  <a:srgbClr val="E9EFF2"/>
                </a:solidFill>
                <a:latin typeface="T3Font_2"/>
              </a:rPr>
              <a:t>DEPARTMENT OF SOFTWARE ENGINEERING</a:t>
            </a:r>
          </a:p>
          <a:p>
            <a:pPr algn="ctr"/>
            <a:r>
              <a:rPr lang="en-US" sz="1800" b="1" i="0" u="none" strike="noStrike" baseline="0" dirty="0">
                <a:solidFill>
                  <a:srgbClr val="E9EFF2"/>
                </a:solidFill>
                <a:latin typeface="T3Font_2"/>
              </a:rPr>
              <a:t>DAFFODIL INTERNATIONAL UNIVERSITY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372233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TextBox 1133"/>
          <p:cNvSpPr txBox="1"/>
          <p:nvPr/>
        </p:nvSpPr>
        <p:spPr>
          <a:xfrm>
            <a:off x="392168" y="195829"/>
            <a:ext cx="6099463" cy="495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200" b="1" dirty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USE CASE DIAGRAM</a:t>
            </a:r>
          </a:p>
        </p:txBody>
      </p:sp>
      <p:grpSp>
        <p:nvGrpSpPr>
          <p:cNvPr id="3" name="Group 2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/>
        </p:nvGrpSpPr>
        <p:grpSpPr>
          <a:xfrm>
            <a:off x="0" y="148425"/>
            <a:ext cx="342900" cy="590715"/>
            <a:chOff x="0" y="148425"/>
            <a:chExt cx="342900" cy="590715"/>
          </a:xfrm>
        </p:grpSpPr>
        <p:sp>
          <p:nvSpPr>
            <p:cNvPr id="2" name="Rectangle 1"/>
            <p:cNvSpPr/>
            <p:nvPr/>
          </p:nvSpPr>
          <p:spPr>
            <a:xfrm>
              <a:off x="0" y="148425"/>
              <a:ext cx="213360" cy="59071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251460" y="148425"/>
              <a:ext cx="91440" cy="59071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" name="Title 5" hidden="1">
            <a:extLst>
              <a:ext uri="{FF2B5EF4-FFF2-40B4-BE49-F238E27FC236}">
                <a16:creationId xmlns:a16="http://schemas.microsoft.com/office/drawing/2014/main" id="{31C055C7-3FCB-433F-9834-9730B6D75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9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74867E-DC26-425D-9153-883387DD14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6439" y="243235"/>
            <a:ext cx="5125521" cy="62248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F82BDB0-3F7A-4BAD-9D91-DAB65401337B}"/>
              </a:ext>
            </a:extLst>
          </p:cNvPr>
          <p:cNvSpPr txBox="1"/>
          <p:nvPr/>
        </p:nvSpPr>
        <p:spPr>
          <a:xfrm>
            <a:off x="607359" y="3429000"/>
            <a:ext cx="6099463" cy="495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80000"/>
              </a:lnSpc>
              <a:buFont typeface="Wingdings" panose="05000000000000000000" pitchFamily="2" charset="2"/>
              <a:buChar char="ü"/>
            </a:pPr>
            <a:r>
              <a:rPr lang="en-US" sz="3200" b="1" dirty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FOR RESTAURANT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F5297D1-B471-49A7-926F-1138219529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360" y="5083496"/>
            <a:ext cx="988424" cy="98842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43444157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4" grpId="0"/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TextBox 1133"/>
          <p:cNvSpPr txBox="1"/>
          <p:nvPr/>
        </p:nvSpPr>
        <p:spPr>
          <a:xfrm>
            <a:off x="381000" y="243235"/>
            <a:ext cx="6099463" cy="495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200" b="1" dirty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USE CASE DIAGRAM</a:t>
            </a:r>
          </a:p>
        </p:txBody>
      </p:sp>
      <p:grpSp>
        <p:nvGrpSpPr>
          <p:cNvPr id="3" name="Group 2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/>
        </p:nvGrpSpPr>
        <p:grpSpPr>
          <a:xfrm>
            <a:off x="0" y="148425"/>
            <a:ext cx="342900" cy="590715"/>
            <a:chOff x="0" y="148425"/>
            <a:chExt cx="342900" cy="590715"/>
          </a:xfrm>
        </p:grpSpPr>
        <p:sp>
          <p:nvSpPr>
            <p:cNvPr id="2" name="Rectangle 1"/>
            <p:cNvSpPr/>
            <p:nvPr/>
          </p:nvSpPr>
          <p:spPr>
            <a:xfrm>
              <a:off x="0" y="148425"/>
              <a:ext cx="213360" cy="59071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251460" y="148425"/>
              <a:ext cx="91440" cy="59071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" name="Title 5" hidden="1">
            <a:extLst>
              <a:ext uri="{FF2B5EF4-FFF2-40B4-BE49-F238E27FC236}">
                <a16:creationId xmlns:a16="http://schemas.microsoft.com/office/drawing/2014/main" id="{31C055C7-3FCB-433F-9834-9730B6D75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9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82BDB0-3F7A-4BAD-9D91-DAB65401337B}"/>
              </a:ext>
            </a:extLst>
          </p:cNvPr>
          <p:cNvSpPr txBox="1"/>
          <p:nvPr/>
        </p:nvSpPr>
        <p:spPr>
          <a:xfrm>
            <a:off x="607359" y="3429000"/>
            <a:ext cx="6099463" cy="495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80000"/>
              </a:lnSpc>
              <a:buFont typeface="Wingdings" panose="05000000000000000000" pitchFamily="2" charset="2"/>
              <a:buChar char="ü"/>
            </a:pPr>
            <a:r>
              <a:rPr lang="en-US" sz="3200" b="1" dirty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FOR ADMIN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E327FF8-95C6-4AF4-A84D-7946F986D0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5090" y="247952"/>
            <a:ext cx="5611091" cy="636681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1D3ED09-0434-493D-AD58-238005D871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80" y="5191072"/>
            <a:ext cx="988424" cy="98842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66770557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4" grpId="0"/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TextBox 1133"/>
          <p:cNvSpPr txBox="1"/>
          <p:nvPr/>
        </p:nvSpPr>
        <p:spPr>
          <a:xfrm>
            <a:off x="381000" y="195829"/>
            <a:ext cx="6099463" cy="495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200" b="1" dirty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USE CASE DIAGRAM</a:t>
            </a:r>
          </a:p>
        </p:txBody>
      </p:sp>
      <p:grpSp>
        <p:nvGrpSpPr>
          <p:cNvPr id="3" name="Group 2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/>
        </p:nvGrpSpPr>
        <p:grpSpPr>
          <a:xfrm>
            <a:off x="0" y="148425"/>
            <a:ext cx="342900" cy="590715"/>
            <a:chOff x="0" y="148425"/>
            <a:chExt cx="342900" cy="590715"/>
          </a:xfrm>
        </p:grpSpPr>
        <p:sp>
          <p:nvSpPr>
            <p:cNvPr id="2" name="Rectangle 1"/>
            <p:cNvSpPr/>
            <p:nvPr/>
          </p:nvSpPr>
          <p:spPr>
            <a:xfrm>
              <a:off x="0" y="148425"/>
              <a:ext cx="213360" cy="59071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251460" y="148425"/>
              <a:ext cx="91440" cy="59071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" name="Title 5" hidden="1">
            <a:extLst>
              <a:ext uri="{FF2B5EF4-FFF2-40B4-BE49-F238E27FC236}">
                <a16:creationId xmlns:a16="http://schemas.microsoft.com/office/drawing/2014/main" id="{31C055C7-3FCB-433F-9834-9730B6D75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9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82BDB0-3F7A-4BAD-9D91-DAB65401337B}"/>
              </a:ext>
            </a:extLst>
          </p:cNvPr>
          <p:cNvSpPr txBox="1"/>
          <p:nvPr/>
        </p:nvSpPr>
        <p:spPr>
          <a:xfrm>
            <a:off x="607359" y="3429000"/>
            <a:ext cx="6099463" cy="495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80000"/>
              </a:lnSpc>
              <a:buFont typeface="Wingdings" panose="05000000000000000000" pitchFamily="2" charset="2"/>
              <a:buChar char="ü"/>
            </a:pPr>
            <a:r>
              <a:rPr lang="en-US" sz="3200" b="1" dirty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FOR SYSTEM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A33E19E-5B41-4AB2-A542-70997DAE08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47952"/>
            <a:ext cx="5844540" cy="626042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DB8D109-2C06-4BC8-AC1D-F3C49F4770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147" y="5190621"/>
            <a:ext cx="988424" cy="98842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69574876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4" grpId="0"/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TextBox 1133"/>
          <p:cNvSpPr txBox="1"/>
          <p:nvPr/>
        </p:nvSpPr>
        <p:spPr>
          <a:xfrm>
            <a:off x="342900" y="229107"/>
            <a:ext cx="6099463" cy="495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200" b="1" dirty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ACTIVITY DIAGRAM</a:t>
            </a:r>
          </a:p>
        </p:txBody>
      </p:sp>
      <p:grpSp>
        <p:nvGrpSpPr>
          <p:cNvPr id="3" name="Group 2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/>
        </p:nvGrpSpPr>
        <p:grpSpPr>
          <a:xfrm>
            <a:off x="0" y="148425"/>
            <a:ext cx="342900" cy="590715"/>
            <a:chOff x="0" y="148425"/>
            <a:chExt cx="342900" cy="590715"/>
          </a:xfrm>
        </p:grpSpPr>
        <p:sp>
          <p:nvSpPr>
            <p:cNvPr id="2" name="Rectangle 1"/>
            <p:cNvSpPr/>
            <p:nvPr/>
          </p:nvSpPr>
          <p:spPr>
            <a:xfrm>
              <a:off x="0" y="148425"/>
              <a:ext cx="213360" cy="59071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251460" y="148425"/>
              <a:ext cx="91440" cy="59071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" name="Title 5" hidden="1">
            <a:extLst>
              <a:ext uri="{FF2B5EF4-FFF2-40B4-BE49-F238E27FC236}">
                <a16:creationId xmlns:a16="http://schemas.microsoft.com/office/drawing/2014/main" id="{31C055C7-3FCB-433F-9834-9730B6D75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9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82BDB0-3F7A-4BAD-9D91-DAB65401337B}"/>
              </a:ext>
            </a:extLst>
          </p:cNvPr>
          <p:cNvSpPr txBox="1"/>
          <p:nvPr/>
        </p:nvSpPr>
        <p:spPr>
          <a:xfrm>
            <a:off x="607359" y="3429000"/>
            <a:ext cx="6099463" cy="495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80000"/>
              </a:lnSpc>
              <a:buFont typeface="Wingdings" panose="05000000000000000000" pitchFamily="2" charset="2"/>
              <a:buChar char="ü"/>
            </a:pPr>
            <a:r>
              <a:rPr lang="en-US" sz="3200" b="1" dirty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FOR USER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B600F6-D118-41D9-90BB-65575E32BC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7811" y="201706"/>
            <a:ext cx="5115953" cy="645458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9830136-9C54-414A-9127-29E294DCD8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812" y="5285201"/>
            <a:ext cx="988424" cy="98842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5389367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4" grpId="0"/>
      <p:bldP spid="1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TextBox 1133"/>
          <p:cNvSpPr txBox="1"/>
          <p:nvPr/>
        </p:nvSpPr>
        <p:spPr>
          <a:xfrm>
            <a:off x="342900" y="243235"/>
            <a:ext cx="6099463" cy="495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200" b="1" dirty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ACTIVITY DIAGRAM</a:t>
            </a:r>
          </a:p>
        </p:txBody>
      </p:sp>
      <p:grpSp>
        <p:nvGrpSpPr>
          <p:cNvPr id="3" name="Group 2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/>
        </p:nvGrpSpPr>
        <p:grpSpPr>
          <a:xfrm>
            <a:off x="0" y="148425"/>
            <a:ext cx="342900" cy="590715"/>
            <a:chOff x="0" y="148425"/>
            <a:chExt cx="342900" cy="590715"/>
          </a:xfrm>
        </p:grpSpPr>
        <p:sp>
          <p:nvSpPr>
            <p:cNvPr id="2" name="Rectangle 1"/>
            <p:cNvSpPr/>
            <p:nvPr/>
          </p:nvSpPr>
          <p:spPr>
            <a:xfrm>
              <a:off x="0" y="148425"/>
              <a:ext cx="213360" cy="59071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251460" y="148425"/>
              <a:ext cx="91440" cy="59071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" name="Title 5" hidden="1">
            <a:extLst>
              <a:ext uri="{FF2B5EF4-FFF2-40B4-BE49-F238E27FC236}">
                <a16:creationId xmlns:a16="http://schemas.microsoft.com/office/drawing/2014/main" id="{31C055C7-3FCB-433F-9834-9730B6D75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9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82BDB0-3F7A-4BAD-9D91-DAB65401337B}"/>
              </a:ext>
            </a:extLst>
          </p:cNvPr>
          <p:cNvSpPr txBox="1"/>
          <p:nvPr/>
        </p:nvSpPr>
        <p:spPr>
          <a:xfrm>
            <a:off x="607359" y="3429000"/>
            <a:ext cx="6099463" cy="495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80000"/>
              </a:lnSpc>
              <a:buFont typeface="Wingdings" panose="05000000000000000000" pitchFamily="2" charset="2"/>
              <a:buChar char="ü"/>
            </a:pPr>
            <a:r>
              <a:rPr lang="en-US" sz="3200" b="1" dirty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FOR RESTAURANT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7E08E7E-CAB4-4294-A661-6FC692C64C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47952"/>
            <a:ext cx="5184625" cy="636681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7E23456-22D6-4F3C-9688-EF31FA32B2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360" y="5324414"/>
            <a:ext cx="988424" cy="98842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15098450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4" grpId="0"/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TextBox 1133"/>
          <p:cNvSpPr txBox="1"/>
          <p:nvPr/>
        </p:nvSpPr>
        <p:spPr>
          <a:xfrm>
            <a:off x="381000" y="195829"/>
            <a:ext cx="6099463" cy="495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200" b="1" dirty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ACTIVITY DIAGRAM</a:t>
            </a:r>
          </a:p>
        </p:txBody>
      </p:sp>
      <p:grpSp>
        <p:nvGrpSpPr>
          <p:cNvPr id="3" name="Group 2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/>
        </p:nvGrpSpPr>
        <p:grpSpPr>
          <a:xfrm>
            <a:off x="0" y="148425"/>
            <a:ext cx="342900" cy="590715"/>
            <a:chOff x="0" y="148425"/>
            <a:chExt cx="342900" cy="590715"/>
          </a:xfrm>
        </p:grpSpPr>
        <p:sp>
          <p:nvSpPr>
            <p:cNvPr id="2" name="Rectangle 1"/>
            <p:cNvSpPr/>
            <p:nvPr/>
          </p:nvSpPr>
          <p:spPr>
            <a:xfrm>
              <a:off x="0" y="148425"/>
              <a:ext cx="213360" cy="59071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251460" y="148425"/>
              <a:ext cx="91440" cy="59071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" name="Title 5" hidden="1">
            <a:extLst>
              <a:ext uri="{FF2B5EF4-FFF2-40B4-BE49-F238E27FC236}">
                <a16:creationId xmlns:a16="http://schemas.microsoft.com/office/drawing/2014/main" id="{31C055C7-3FCB-433F-9834-9730B6D75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9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82BDB0-3F7A-4BAD-9D91-DAB65401337B}"/>
              </a:ext>
            </a:extLst>
          </p:cNvPr>
          <p:cNvSpPr txBox="1"/>
          <p:nvPr/>
        </p:nvSpPr>
        <p:spPr>
          <a:xfrm>
            <a:off x="607359" y="3429000"/>
            <a:ext cx="6099463" cy="495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80000"/>
              </a:lnSpc>
              <a:buFont typeface="Wingdings" panose="05000000000000000000" pitchFamily="2" charset="2"/>
              <a:buChar char="ü"/>
            </a:pPr>
            <a:r>
              <a:rPr lang="en-US" sz="3200" b="1" dirty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FOR ADMIN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84E92E-BC24-4A30-A071-3354710925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4929" y="148425"/>
            <a:ext cx="6986071" cy="633305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0034516-2F65-4D14-885C-CAE7391A97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360" y="5338990"/>
            <a:ext cx="988424" cy="98842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08513691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4" grpId="0"/>
      <p:bldP spid="1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TextBox 1133"/>
          <p:cNvSpPr txBox="1"/>
          <p:nvPr/>
        </p:nvSpPr>
        <p:spPr>
          <a:xfrm>
            <a:off x="381000" y="270636"/>
            <a:ext cx="6099463" cy="495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200" b="1" dirty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CLASS DIAGRAM</a:t>
            </a:r>
          </a:p>
        </p:txBody>
      </p:sp>
      <p:grpSp>
        <p:nvGrpSpPr>
          <p:cNvPr id="3" name="Group 2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/>
        </p:nvGrpSpPr>
        <p:grpSpPr>
          <a:xfrm>
            <a:off x="0" y="148425"/>
            <a:ext cx="342900" cy="590715"/>
            <a:chOff x="0" y="148425"/>
            <a:chExt cx="342900" cy="590715"/>
          </a:xfrm>
        </p:grpSpPr>
        <p:sp>
          <p:nvSpPr>
            <p:cNvPr id="2" name="Rectangle 1"/>
            <p:cNvSpPr/>
            <p:nvPr/>
          </p:nvSpPr>
          <p:spPr>
            <a:xfrm>
              <a:off x="0" y="148425"/>
              <a:ext cx="213360" cy="59071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251460" y="148425"/>
              <a:ext cx="91440" cy="59071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" name="Title 5" hidden="1">
            <a:extLst>
              <a:ext uri="{FF2B5EF4-FFF2-40B4-BE49-F238E27FC236}">
                <a16:creationId xmlns:a16="http://schemas.microsoft.com/office/drawing/2014/main" id="{31C055C7-3FCB-433F-9834-9730B6D75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9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1D164CF-0200-4372-A045-12656E20B4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6776" y="148425"/>
            <a:ext cx="5793287" cy="646634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5187E64-E5CF-4896-A6AF-2B2FB9BBFEE2}"/>
              </a:ext>
            </a:extLst>
          </p:cNvPr>
          <p:cNvSpPr txBox="1"/>
          <p:nvPr/>
        </p:nvSpPr>
        <p:spPr>
          <a:xfrm>
            <a:off x="607359" y="3181047"/>
            <a:ext cx="6099463" cy="495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80000"/>
              </a:lnSpc>
              <a:buFont typeface="Wingdings" panose="05000000000000000000" pitchFamily="2" charset="2"/>
              <a:buChar char="ü"/>
            </a:pPr>
            <a:r>
              <a:rPr lang="en-US" sz="3200" b="1" dirty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FOR ROH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8997322-4EBC-466A-AB7A-B01D887984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360" y="5225245"/>
            <a:ext cx="988424" cy="98842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97485420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4" grpId="0"/>
      <p:bldP spid="1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TextBox 1133"/>
          <p:cNvSpPr txBox="1"/>
          <p:nvPr/>
        </p:nvSpPr>
        <p:spPr>
          <a:xfrm>
            <a:off x="425823" y="243235"/>
            <a:ext cx="6099463" cy="495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200" b="1" dirty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SEQUENCE DIAGRAM</a:t>
            </a:r>
          </a:p>
        </p:txBody>
      </p:sp>
      <p:grpSp>
        <p:nvGrpSpPr>
          <p:cNvPr id="3" name="Group 2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/>
        </p:nvGrpSpPr>
        <p:grpSpPr>
          <a:xfrm>
            <a:off x="0" y="148425"/>
            <a:ext cx="342900" cy="590715"/>
            <a:chOff x="0" y="148425"/>
            <a:chExt cx="342900" cy="590715"/>
          </a:xfrm>
        </p:grpSpPr>
        <p:sp>
          <p:nvSpPr>
            <p:cNvPr id="2" name="Rectangle 1"/>
            <p:cNvSpPr/>
            <p:nvPr/>
          </p:nvSpPr>
          <p:spPr>
            <a:xfrm>
              <a:off x="0" y="148425"/>
              <a:ext cx="213360" cy="59071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251460" y="148425"/>
              <a:ext cx="91440" cy="59071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" name="Title 5" hidden="1">
            <a:extLst>
              <a:ext uri="{FF2B5EF4-FFF2-40B4-BE49-F238E27FC236}">
                <a16:creationId xmlns:a16="http://schemas.microsoft.com/office/drawing/2014/main" id="{31C055C7-3FCB-433F-9834-9730B6D75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9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5187E64-E5CF-4896-A6AF-2B2FB9BBFEE2}"/>
              </a:ext>
            </a:extLst>
          </p:cNvPr>
          <p:cNvSpPr txBox="1"/>
          <p:nvPr/>
        </p:nvSpPr>
        <p:spPr>
          <a:xfrm>
            <a:off x="607359" y="3181047"/>
            <a:ext cx="6099463" cy="495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80000"/>
              </a:lnSpc>
              <a:buFont typeface="Wingdings" panose="05000000000000000000" pitchFamily="2" charset="2"/>
              <a:buChar char="ü"/>
            </a:pPr>
            <a:r>
              <a:rPr lang="en-US" sz="3200" b="1" dirty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FOR USER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8997322-4EBC-466A-AB7A-B01D887984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360" y="5473460"/>
            <a:ext cx="988424" cy="98842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E0A9E55-9881-4E2A-B19B-4BE12A4C54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8123" y="148424"/>
            <a:ext cx="6838054" cy="6313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89053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4" grpId="0"/>
      <p:bldP spid="1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TextBox 1133"/>
          <p:cNvSpPr txBox="1"/>
          <p:nvPr/>
        </p:nvSpPr>
        <p:spPr>
          <a:xfrm>
            <a:off x="425823" y="243235"/>
            <a:ext cx="6099463" cy="495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200" b="1" dirty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SEQUENCE DIAGRAM</a:t>
            </a:r>
          </a:p>
        </p:txBody>
      </p:sp>
      <p:grpSp>
        <p:nvGrpSpPr>
          <p:cNvPr id="3" name="Group 2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/>
        </p:nvGrpSpPr>
        <p:grpSpPr>
          <a:xfrm>
            <a:off x="0" y="148425"/>
            <a:ext cx="342900" cy="590715"/>
            <a:chOff x="0" y="148425"/>
            <a:chExt cx="342900" cy="590715"/>
          </a:xfrm>
        </p:grpSpPr>
        <p:sp>
          <p:nvSpPr>
            <p:cNvPr id="2" name="Rectangle 1"/>
            <p:cNvSpPr/>
            <p:nvPr/>
          </p:nvSpPr>
          <p:spPr>
            <a:xfrm>
              <a:off x="0" y="148425"/>
              <a:ext cx="213360" cy="59071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251460" y="148425"/>
              <a:ext cx="91440" cy="59071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" name="Title 5" hidden="1">
            <a:extLst>
              <a:ext uri="{FF2B5EF4-FFF2-40B4-BE49-F238E27FC236}">
                <a16:creationId xmlns:a16="http://schemas.microsoft.com/office/drawing/2014/main" id="{31C055C7-3FCB-433F-9834-9730B6D75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9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5187E64-E5CF-4896-A6AF-2B2FB9BBFEE2}"/>
              </a:ext>
            </a:extLst>
          </p:cNvPr>
          <p:cNvSpPr txBox="1"/>
          <p:nvPr/>
        </p:nvSpPr>
        <p:spPr>
          <a:xfrm>
            <a:off x="425823" y="3181047"/>
            <a:ext cx="6099463" cy="495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80000"/>
              </a:lnSpc>
              <a:buFont typeface="Wingdings" panose="05000000000000000000" pitchFamily="2" charset="2"/>
              <a:buChar char="ü"/>
            </a:pPr>
            <a:r>
              <a:rPr lang="en-US" sz="3200" b="1" dirty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FOR RESTAURANT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8997322-4EBC-466A-AB7A-B01D887984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360" y="5473460"/>
            <a:ext cx="988424" cy="98842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D17B99B-5E43-4051-9B7F-99CD24B8CE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4590" y="243234"/>
            <a:ext cx="6322986" cy="6371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45641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4" grpId="0"/>
      <p:bldP spid="1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TextBox 1133"/>
          <p:cNvSpPr txBox="1"/>
          <p:nvPr/>
        </p:nvSpPr>
        <p:spPr>
          <a:xfrm>
            <a:off x="425823" y="243235"/>
            <a:ext cx="6099463" cy="495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200" b="1" dirty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SEQUENCE DIAGRAM</a:t>
            </a:r>
          </a:p>
        </p:txBody>
      </p:sp>
      <p:grpSp>
        <p:nvGrpSpPr>
          <p:cNvPr id="3" name="Group 2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/>
        </p:nvGrpSpPr>
        <p:grpSpPr>
          <a:xfrm>
            <a:off x="0" y="148425"/>
            <a:ext cx="342900" cy="590715"/>
            <a:chOff x="0" y="148425"/>
            <a:chExt cx="342900" cy="590715"/>
          </a:xfrm>
        </p:grpSpPr>
        <p:sp>
          <p:nvSpPr>
            <p:cNvPr id="2" name="Rectangle 1"/>
            <p:cNvSpPr/>
            <p:nvPr/>
          </p:nvSpPr>
          <p:spPr>
            <a:xfrm>
              <a:off x="0" y="148425"/>
              <a:ext cx="213360" cy="59071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251460" y="148425"/>
              <a:ext cx="91440" cy="59071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" name="Title 5" hidden="1">
            <a:extLst>
              <a:ext uri="{FF2B5EF4-FFF2-40B4-BE49-F238E27FC236}">
                <a16:creationId xmlns:a16="http://schemas.microsoft.com/office/drawing/2014/main" id="{31C055C7-3FCB-433F-9834-9730B6D75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9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5187E64-E5CF-4896-A6AF-2B2FB9BBFEE2}"/>
              </a:ext>
            </a:extLst>
          </p:cNvPr>
          <p:cNvSpPr txBox="1"/>
          <p:nvPr/>
        </p:nvSpPr>
        <p:spPr>
          <a:xfrm>
            <a:off x="425823" y="3181047"/>
            <a:ext cx="6099463" cy="495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80000"/>
              </a:lnSpc>
              <a:buFont typeface="Wingdings" panose="05000000000000000000" pitchFamily="2" charset="2"/>
              <a:buChar char="ü"/>
            </a:pPr>
            <a:r>
              <a:rPr lang="en-US" sz="3200" b="1" dirty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FOR ADMIN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8997322-4EBC-466A-AB7A-B01D887984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360" y="5473460"/>
            <a:ext cx="988424" cy="98842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84A03BA-6BD7-4DB8-B591-C3262410C7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1544" y="243235"/>
            <a:ext cx="5598465" cy="6218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54109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4" grpId="0"/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1662128" y="148425"/>
            <a:ext cx="6099463" cy="495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200" b="1" dirty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THE TEAM</a:t>
            </a:r>
          </a:p>
        </p:txBody>
      </p:sp>
      <p:grpSp>
        <p:nvGrpSpPr>
          <p:cNvPr id="25" name="Group 24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/>
        </p:nvGrpSpPr>
        <p:grpSpPr>
          <a:xfrm>
            <a:off x="0" y="148425"/>
            <a:ext cx="342900" cy="590715"/>
            <a:chOff x="0" y="148425"/>
            <a:chExt cx="342900" cy="590715"/>
          </a:xfrm>
        </p:grpSpPr>
        <p:sp>
          <p:nvSpPr>
            <p:cNvPr id="26" name="Rectangle 25"/>
            <p:cNvSpPr/>
            <p:nvPr/>
          </p:nvSpPr>
          <p:spPr>
            <a:xfrm>
              <a:off x="0" y="148425"/>
              <a:ext cx="213360" cy="59071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251460" y="148425"/>
              <a:ext cx="91440" cy="59071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3" name="Oval 12"/>
          <p:cNvSpPr/>
          <p:nvPr/>
        </p:nvSpPr>
        <p:spPr>
          <a:xfrm>
            <a:off x="1674163" y="1953277"/>
            <a:ext cx="2064485" cy="2361992"/>
          </a:xfrm>
          <a:prstGeom prst="ellipse">
            <a:avLst/>
          </a:prstGeom>
          <a:solidFill>
            <a:schemeClr val="bg1"/>
          </a:solidFill>
          <a:ln w="1270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867599" y="4394750"/>
            <a:ext cx="180132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b="1" dirty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IBNE SAYAD</a:t>
            </a:r>
          </a:p>
        </p:txBody>
      </p:sp>
      <p:cxnSp>
        <p:nvCxnSpPr>
          <p:cNvPr id="3" name="Straight Connector 2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/>
          <p:nvPr/>
        </p:nvCxnSpPr>
        <p:spPr>
          <a:xfrm>
            <a:off x="1971750" y="4741969"/>
            <a:ext cx="161991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2072217" y="4716683"/>
            <a:ext cx="14189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172-35-2115</a:t>
            </a:r>
          </a:p>
        </p:txBody>
      </p:sp>
      <p:sp>
        <p:nvSpPr>
          <p:cNvPr id="16" name="Oval 15"/>
          <p:cNvSpPr/>
          <p:nvPr/>
        </p:nvSpPr>
        <p:spPr>
          <a:xfrm>
            <a:off x="4653247" y="1828802"/>
            <a:ext cx="3039143" cy="2913167"/>
          </a:xfrm>
          <a:prstGeom prst="ellipse">
            <a:avLst/>
          </a:prstGeom>
          <a:solidFill>
            <a:schemeClr val="bg1"/>
          </a:solidFill>
          <a:ln w="1270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4778845" y="4768637"/>
            <a:ext cx="278794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b="1" dirty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ASIF KHAN SHAKIR</a:t>
            </a:r>
          </a:p>
        </p:txBody>
      </p:sp>
      <p:cxnSp>
        <p:nvCxnSpPr>
          <p:cNvPr id="38" name="Straight Connector 37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5186812" y="5181600"/>
            <a:ext cx="197200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5207264" y="5121312"/>
            <a:ext cx="19720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SENIOR LECTURER</a:t>
            </a:r>
          </a:p>
        </p:txBody>
      </p:sp>
      <p:sp>
        <p:nvSpPr>
          <p:cNvPr id="19" name="Oval 18"/>
          <p:cNvSpPr/>
          <p:nvPr/>
        </p:nvSpPr>
        <p:spPr>
          <a:xfrm>
            <a:off x="8606989" y="1953277"/>
            <a:ext cx="2156108" cy="2463225"/>
          </a:xfrm>
          <a:prstGeom prst="ellipse">
            <a:avLst/>
          </a:prstGeom>
          <a:solidFill>
            <a:schemeClr val="bg1"/>
          </a:solidFill>
          <a:ln w="1270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8044357" y="4527450"/>
            <a:ext cx="334687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b="1" dirty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MD. TANVIR SADIK RAJ</a:t>
            </a:r>
          </a:p>
        </p:txBody>
      </p:sp>
      <p:cxnSp>
        <p:nvCxnSpPr>
          <p:cNvPr id="42" name="Straight Connector 41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8466181" y="4878745"/>
            <a:ext cx="2483396" cy="39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8975553" y="4830422"/>
            <a:ext cx="14189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172-35-2111</a:t>
            </a: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049816CA-D25A-4DA3-944B-4F935E1EC6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10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1DB4EC0A-2C9C-437B-805E-1842546C5C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452" y="148425"/>
            <a:ext cx="1112903" cy="111290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A5FE44-24B8-4208-AEDF-5A63C1771F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3669" y="1980119"/>
            <a:ext cx="2758297" cy="261053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0D7D484-1AFF-44F1-AD00-21D941F7A5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17303" y="2076804"/>
            <a:ext cx="1935480" cy="231493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0338EA9-4A7A-4984-97F1-7FB95F06E7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70833" y="1959940"/>
            <a:ext cx="1954368" cy="233839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7462A01B-1AC9-4909-B660-CE4B57D1EF2F}"/>
              </a:ext>
            </a:extLst>
          </p:cNvPr>
          <p:cNvSpPr txBox="1"/>
          <p:nvPr/>
        </p:nvSpPr>
        <p:spPr>
          <a:xfrm>
            <a:off x="4673699" y="5381654"/>
            <a:ext cx="30391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b="1" i="0" u="none" strike="noStrike" baseline="0" dirty="0">
                <a:latin typeface="T3Font_4"/>
              </a:rPr>
              <a:t>COURSE TEACHER &amp; PROJECT MENTOR</a:t>
            </a:r>
            <a:endParaRPr lang="en-US" sz="1200" b="1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9F002B9-AC0D-418D-9965-AB8A12CBC7FC}"/>
              </a:ext>
            </a:extLst>
          </p:cNvPr>
          <p:cNvSpPr txBox="1"/>
          <p:nvPr/>
        </p:nvSpPr>
        <p:spPr>
          <a:xfrm>
            <a:off x="1262134" y="4951848"/>
            <a:ext cx="30391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b="1" i="0" u="none" strike="noStrike" baseline="0" dirty="0">
                <a:latin typeface="T3Font_4"/>
              </a:rPr>
              <a:t>CONTRIBUTOR</a:t>
            </a:r>
            <a:endParaRPr lang="en-US" sz="1200" b="1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53A9A3B-B86A-48B1-ADA0-358AAB20C12E}"/>
              </a:ext>
            </a:extLst>
          </p:cNvPr>
          <p:cNvSpPr txBox="1"/>
          <p:nvPr/>
        </p:nvSpPr>
        <p:spPr>
          <a:xfrm>
            <a:off x="8188307" y="5027635"/>
            <a:ext cx="30391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b="1" i="0" u="none" strike="noStrike" baseline="0" dirty="0">
                <a:latin typeface="T3Font_4"/>
              </a:rPr>
              <a:t>CONTRIBUTOR</a:t>
            </a:r>
            <a:endParaRPr lang="en-US" sz="1200" b="1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8E0D71D9-4F58-48A4-BEA5-B971F0DBFF8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0" y="6267284"/>
            <a:ext cx="12192000" cy="590715"/>
          </a:xfrm>
          <a:prstGeom prst="rect">
            <a:avLst/>
          </a:prstGeom>
          <a:solidFill>
            <a:schemeClr val="accent1">
              <a:alpha val="9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i="0" u="none" strike="noStrike" baseline="0" dirty="0">
                <a:solidFill>
                  <a:srgbClr val="E9EFF2"/>
                </a:solidFill>
                <a:latin typeface="T3Font_2"/>
              </a:rPr>
              <a:t>DEPARTMENT OF SOFTWARE ENGINEERING</a:t>
            </a:r>
          </a:p>
          <a:p>
            <a:pPr algn="ctr"/>
            <a:r>
              <a:rPr lang="en-US" sz="1800" b="1" i="0" u="none" strike="noStrike" baseline="0" dirty="0">
                <a:solidFill>
                  <a:srgbClr val="E9EFF2"/>
                </a:solidFill>
                <a:latin typeface="T3Font_2"/>
              </a:rPr>
              <a:t>DAFFODIL INTERNATIONAL UNIVERSITY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47118012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3" grpId="0"/>
      <p:bldP spid="37" grpId="0"/>
      <p:bldP spid="4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TextBox 1133"/>
          <p:cNvSpPr txBox="1"/>
          <p:nvPr/>
        </p:nvSpPr>
        <p:spPr>
          <a:xfrm>
            <a:off x="381000" y="243235"/>
            <a:ext cx="6099463" cy="495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200" b="1" dirty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ER DIAGRAM</a:t>
            </a:r>
          </a:p>
        </p:txBody>
      </p:sp>
      <p:grpSp>
        <p:nvGrpSpPr>
          <p:cNvPr id="3" name="Group 2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/>
        </p:nvGrpSpPr>
        <p:grpSpPr>
          <a:xfrm>
            <a:off x="0" y="148425"/>
            <a:ext cx="342900" cy="590715"/>
            <a:chOff x="0" y="148425"/>
            <a:chExt cx="342900" cy="590715"/>
          </a:xfrm>
        </p:grpSpPr>
        <p:sp>
          <p:nvSpPr>
            <p:cNvPr id="2" name="Rectangle 1"/>
            <p:cNvSpPr/>
            <p:nvPr/>
          </p:nvSpPr>
          <p:spPr>
            <a:xfrm>
              <a:off x="0" y="148425"/>
              <a:ext cx="213360" cy="59071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251460" y="148425"/>
              <a:ext cx="91440" cy="59071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" name="Title 5" hidden="1">
            <a:extLst>
              <a:ext uri="{FF2B5EF4-FFF2-40B4-BE49-F238E27FC236}">
                <a16:creationId xmlns:a16="http://schemas.microsoft.com/office/drawing/2014/main" id="{31C055C7-3FCB-433F-9834-9730B6D75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9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5187E64-E5CF-4896-A6AF-2B2FB9BBFEE2}"/>
              </a:ext>
            </a:extLst>
          </p:cNvPr>
          <p:cNvSpPr txBox="1"/>
          <p:nvPr/>
        </p:nvSpPr>
        <p:spPr>
          <a:xfrm>
            <a:off x="437727" y="3181047"/>
            <a:ext cx="2714065" cy="495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80000"/>
              </a:lnSpc>
              <a:buFont typeface="Wingdings" panose="05000000000000000000" pitchFamily="2" charset="2"/>
              <a:buChar char="ü"/>
            </a:pPr>
            <a:r>
              <a:rPr lang="en-US" sz="3200" b="1" dirty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FOR ROH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AECD43-4FBF-486F-B016-CD0B4796A2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2976" y="121618"/>
            <a:ext cx="8561297" cy="649314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672AEE9-EAF9-4A36-A7D3-776855E0BE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80" y="5545210"/>
            <a:ext cx="988424" cy="98842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37955826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4" grpId="0"/>
      <p:bldP spid="1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TextBox 1133"/>
          <p:cNvSpPr txBox="1"/>
          <p:nvPr/>
        </p:nvSpPr>
        <p:spPr>
          <a:xfrm>
            <a:off x="1348742" y="354759"/>
            <a:ext cx="6099463" cy="495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200" b="1" dirty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CONTRIBUTION</a:t>
            </a:r>
          </a:p>
        </p:txBody>
      </p:sp>
      <p:grpSp>
        <p:nvGrpSpPr>
          <p:cNvPr id="3" name="Group 2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/>
        </p:nvGrpSpPr>
        <p:grpSpPr>
          <a:xfrm>
            <a:off x="0" y="148425"/>
            <a:ext cx="342900" cy="590715"/>
            <a:chOff x="0" y="148425"/>
            <a:chExt cx="342900" cy="590715"/>
          </a:xfrm>
        </p:grpSpPr>
        <p:sp>
          <p:nvSpPr>
            <p:cNvPr id="2" name="Rectangle 1"/>
            <p:cNvSpPr/>
            <p:nvPr/>
          </p:nvSpPr>
          <p:spPr>
            <a:xfrm>
              <a:off x="0" y="148425"/>
              <a:ext cx="213360" cy="59071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251460" y="148425"/>
              <a:ext cx="91440" cy="59071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aphicFrame>
        <p:nvGraphicFramePr>
          <p:cNvPr id="6" name="Chart 5" descr="Pie Chart"/>
          <p:cNvGraphicFramePr/>
          <p:nvPr>
            <p:extLst>
              <p:ext uri="{D42A27DB-BD31-4B8C-83A1-F6EECF244321}">
                <p14:modId xmlns:p14="http://schemas.microsoft.com/office/powerpoint/2010/main" val="4176241605"/>
              </p:ext>
            </p:extLst>
          </p:nvPr>
        </p:nvGraphicFramePr>
        <p:xfrm>
          <a:off x="4732234" y="2773657"/>
          <a:ext cx="2891118" cy="270390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Title 3" hidden="1">
            <a:extLst>
              <a:ext uri="{FF2B5EF4-FFF2-40B4-BE49-F238E27FC236}">
                <a16:creationId xmlns:a16="http://schemas.microsoft.com/office/drawing/2014/main" id="{F91C6773-6F00-4113-8130-E882AB54A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13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69E3C6B4-461F-42A9-9AA6-D451077B76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167" y="148425"/>
            <a:ext cx="908575" cy="90857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1F60263-9F54-486B-AA3E-1504E42B3C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180" y="1399081"/>
            <a:ext cx="1176618" cy="136049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B17D826B-BB20-4DBB-AF65-08B0BBF9CB89}"/>
              </a:ext>
            </a:extLst>
          </p:cNvPr>
          <p:cNvSpPr txBox="1"/>
          <p:nvPr/>
        </p:nvSpPr>
        <p:spPr>
          <a:xfrm>
            <a:off x="1473798" y="1800567"/>
            <a:ext cx="180132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b="1" dirty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IBNE SAYAD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A1123236-8E57-4C21-95B0-9438F5D702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59767" y="1413161"/>
            <a:ext cx="1176618" cy="136049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C32A327C-F7C0-48C9-956F-64846C878373}"/>
              </a:ext>
            </a:extLst>
          </p:cNvPr>
          <p:cNvSpPr txBox="1"/>
          <p:nvPr/>
        </p:nvSpPr>
        <p:spPr>
          <a:xfrm>
            <a:off x="8609491" y="1800567"/>
            <a:ext cx="334687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b="1" dirty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MD. TANVIR SADIK RAJ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1DF868C-2328-49FD-8E01-F02D7656F600}"/>
              </a:ext>
            </a:extLst>
          </p:cNvPr>
          <p:cNvSpPr txBox="1"/>
          <p:nvPr/>
        </p:nvSpPr>
        <p:spPr>
          <a:xfrm>
            <a:off x="1348742" y="2231745"/>
            <a:ext cx="212154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v"/>
            </a:pPr>
            <a:r>
              <a:rPr lang="en-US" sz="2200" b="1" dirty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FRONT END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35CB56E-FF84-401A-A44A-EE6AB45F55FB}"/>
              </a:ext>
            </a:extLst>
          </p:cNvPr>
          <p:cNvSpPr txBox="1"/>
          <p:nvPr/>
        </p:nvSpPr>
        <p:spPr>
          <a:xfrm>
            <a:off x="8609491" y="2231745"/>
            <a:ext cx="192604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v"/>
            </a:pPr>
            <a:r>
              <a:rPr lang="en-US" sz="2200" b="1" dirty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BACK END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19A0076-3FB2-466E-A124-1836BC1883D0}"/>
              </a:ext>
            </a:extLst>
          </p:cNvPr>
          <p:cNvSpPr txBox="1"/>
          <p:nvPr/>
        </p:nvSpPr>
        <p:spPr>
          <a:xfrm>
            <a:off x="378126" y="2988631"/>
            <a:ext cx="10326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v"/>
            </a:pPr>
            <a:r>
              <a:rPr lang="en-US" sz="2200" b="1" dirty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SRS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3DFEA01-1BDF-425A-90FB-D145D345AADF}"/>
              </a:ext>
            </a:extLst>
          </p:cNvPr>
          <p:cNvSpPr txBox="1"/>
          <p:nvPr/>
        </p:nvSpPr>
        <p:spPr>
          <a:xfrm>
            <a:off x="7576836" y="2998113"/>
            <a:ext cx="10326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v"/>
            </a:pPr>
            <a:r>
              <a:rPr lang="en-US" sz="2200" b="1" dirty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SRS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F7A75EA-2983-486F-9F1C-D9B8CD31F4A0}"/>
              </a:ext>
            </a:extLst>
          </p:cNvPr>
          <p:cNvSpPr txBox="1"/>
          <p:nvPr/>
        </p:nvSpPr>
        <p:spPr>
          <a:xfrm>
            <a:off x="7893199" y="3571612"/>
            <a:ext cx="974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ERD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B2AAAEF-392B-4277-9F05-8D73CA73DA37}"/>
              </a:ext>
            </a:extLst>
          </p:cNvPr>
          <p:cNvSpPr txBox="1"/>
          <p:nvPr/>
        </p:nvSpPr>
        <p:spPr>
          <a:xfrm>
            <a:off x="7862724" y="3330251"/>
            <a:ext cx="28642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SEQUENCE DIAGRAM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066FF99-A646-4EAD-A902-49088216EC61}"/>
              </a:ext>
            </a:extLst>
          </p:cNvPr>
          <p:cNvSpPr txBox="1"/>
          <p:nvPr/>
        </p:nvSpPr>
        <p:spPr>
          <a:xfrm>
            <a:off x="666378" y="3307994"/>
            <a:ext cx="15744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USE CASE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150BB79-F6B0-4A99-9D97-79F06AC1C02D}"/>
              </a:ext>
            </a:extLst>
          </p:cNvPr>
          <p:cNvSpPr txBox="1"/>
          <p:nvPr/>
        </p:nvSpPr>
        <p:spPr>
          <a:xfrm>
            <a:off x="666378" y="3537171"/>
            <a:ext cx="2713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ACTIVITY DIAGRAM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D711322-9616-4DD2-95E3-303E17D99CFE}"/>
              </a:ext>
            </a:extLst>
          </p:cNvPr>
          <p:cNvSpPr txBox="1"/>
          <p:nvPr/>
        </p:nvSpPr>
        <p:spPr>
          <a:xfrm>
            <a:off x="665491" y="3767803"/>
            <a:ext cx="2385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CLASS DIAGRAM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C336BC0-B301-459D-9161-12F7E1B0B959}"/>
              </a:ext>
            </a:extLst>
          </p:cNvPr>
          <p:cNvSpPr txBox="1"/>
          <p:nvPr/>
        </p:nvSpPr>
        <p:spPr>
          <a:xfrm>
            <a:off x="7893199" y="3812973"/>
            <a:ext cx="2385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CLASS DIAGRAM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D162624-D18C-4266-8BE0-D79F04AAAE2B}"/>
              </a:ext>
            </a:extLst>
          </p:cNvPr>
          <p:cNvSpPr txBox="1"/>
          <p:nvPr/>
        </p:nvSpPr>
        <p:spPr>
          <a:xfrm>
            <a:off x="378126" y="4182305"/>
            <a:ext cx="12760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v"/>
            </a:pPr>
            <a:r>
              <a:rPr lang="en-US" sz="2200" b="1" dirty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CODE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1DC8B96-5646-4E32-9C70-06B138B19815}"/>
              </a:ext>
            </a:extLst>
          </p:cNvPr>
          <p:cNvSpPr txBox="1"/>
          <p:nvPr/>
        </p:nvSpPr>
        <p:spPr>
          <a:xfrm>
            <a:off x="7623352" y="4256447"/>
            <a:ext cx="12760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v"/>
            </a:pPr>
            <a:r>
              <a:rPr lang="en-US" sz="2200" b="1" dirty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CODE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5338320-5B8B-4F4D-9CDD-B38E7D58516C}"/>
              </a:ext>
            </a:extLst>
          </p:cNvPr>
          <p:cNvSpPr txBox="1"/>
          <p:nvPr/>
        </p:nvSpPr>
        <p:spPr>
          <a:xfrm>
            <a:off x="665491" y="4519662"/>
            <a:ext cx="20266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USER PORTAL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D79355A-3759-4FF5-842C-985489C09753}"/>
              </a:ext>
            </a:extLst>
          </p:cNvPr>
          <p:cNvSpPr txBox="1"/>
          <p:nvPr/>
        </p:nvSpPr>
        <p:spPr>
          <a:xfrm>
            <a:off x="7905556" y="4527030"/>
            <a:ext cx="226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ADMIN PORTAL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E4C36D2-FE77-4C04-B28D-34B1B01DEA1A}"/>
              </a:ext>
            </a:extLst>
          </p:cNvPr>
          <p:cNvSpPr txBox="1"/>
          <p:nvPr/>
        </p:nvSpPr>
        <p:spPr>
          <a:xfrm>
            <a:off x="645544" y="4781042"/>
            <a:ext cx="2284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OFFER POSTING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274CC47-32EF-49C6-BF55-0C88E772EA01}"/>
              </a:ext>
            </a:extLst>
          </p:cNvPr>
          <p:cNvSpPr txBox="1"/>
          <p:nvPr/>
        </p:nvSpPr>
        <p:spPr>
          <a:xfrm>
            <a:off x="7893199" y="4785000"/>
            <a:ext cx="2062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RESERVATION</a:t>
            </a:r>
          </a:p>
        </p:txBody>
      </p:sp>
    </p:spTree>
    <p:extLst>
      <p:ext uri="{BB962C8B-B14F-4D97-AF65-F5344CB8AC3E}">
        <p14:creationId xmlns:p14="http://schemas.microsoft.com/office/powerpoint/2010/main" val="87897948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6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6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4" grpId="0"/>
      <p:bldGraphic spid="6" grpId="0" uiExpand="1">
        <p:bldSub>
          <a:bldChart bld="category"/>
        </p:bldSub>
      </p:bldGraphic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llustration of a coffee cup and saucer with steam coming out and the wording &quot;Coffee Shop&quot; within the steam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5391" y="280127"/>
            <a:ext cx="4151464" cy="598039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405007" y="2953314"/>
            <a:ext cx="4601372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4400" b="1" dirty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THANK YOU!</a:t>
            </a: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394485F9-90F6-432D-BFF9-D47B53BB4F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15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E06DD6D-00FA-4061-BBD8-9835A0A83A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6942" y="2147748"/>
            <a:ext cx="2245151" cy="224515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456346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TextBox 1133"/>
          <p:cNvSpPr txBox="1"/>
          <p:nvPr/>
        </p:nvSpPr>
        <p:spPr>
          <a:xfrm>
            <a:off x="1599137" y="491187"/>
            <a:ext cx="6099463" cy="495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200" b="1" dirty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THE FOLLOWING TOPICS ARE</a:t>
            </a:r>
          </a:p>
        </p:txBody>
      </p:sp>
      <p:grpSp>
        <p:nvGrpSpPr>
          <p:cNvPr id="3" name="Group 2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/>
        </p:nvGrpSpPr>
        <p:grpSpPr>
          <a:xfrm>
            <a:off x="0" y="148425"/>
            <a:ext cx="342900" cy="590715"/>
            <a:chOff x="0" y="148425"/>
            <a:chExt cx="342900" cy="590715"/>
          </a:xfrm>
        </p:grpSpPr>
        <p:sp>
          <p:nvSpPr>
            <p:cNvPr id="2" name="Rectangle 1"/>
            <p:cNvSpPr/>
            <p:nvPr/>
          </p:nvSpPr>
          <p:spPr>
            <a:xfrm>
              <a:off x="0" y="148425"/>
              <a:ext cx="213360" cy="59071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251460" y="148425"/>
              <a:ext cx="91440" cy="59071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9" name="Group 8" descr="Column 1"/>
          <p:cNvGrpSpPr/>
          <p:nvPr/>
        </p:nvGrpSpPr>
        <p:grpSpPr>
          <a:xfrm>
            <a:off x="520537" y="2114191"/>
            <a:ext cx="1889760" cy="1019056"/>
            <a:chOff x="2506980" y="1891784"/>
            <a:chExt cx="1889760" cy="1019056"/>
          </a:xfrm>
        </p:grpSpPr>
        <p:grpSp>
          <p:nvGrpSpPr>
            <p:cNvPr id="7" name="Group 6"/>
            <p:cNvGrpSpPr/>
            <p:nvPr/>
          </p:nvGrpSpPr>
          <p:grpSpPr>
            <a:xfrm>
              <a:off x="2506980" y="1912620"/>
              <a:ext cx="1889760" cy="998220"/>
              <a:chOff x="960120" y="1737360"/>
              <a:chExt cx="1889760" cy="998220"/>
            </a:xfrm>
          </p:grpSpPr>
          <p:sp>
            <p:nvSpPr>
              <p:cNvPr id="5" name="Rectangle 4">
                <a:extLs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/>
            </p:nvSpPr>
            <p:spPr>
              <a:xfrm>
                <a:off x="960120" y="1737360"/>
                <a:ext cx="1889760" cy="327660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  <p:sp>
            <p:nvSpPr>
              <p:cNvPr id="51" name="Rectangle 50">
                <a:extLs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/>
            </p:nvSpPr>
            <p:spPr>
              <a:xfrm>
                <a:off x="960120" y="2065020"/>
                <a:ext cx="1889760" cy="67056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</p:grpSp>
        <p:sp>
          <p:nvSpPr>
            <p:cNvPr id="8" name="TextBox 7"/>
            <p:cNvSpPr txBox="1"/>
            <p:nvPr/>
          </p:nvSpPr>
          <p:spPr>
            <a:xfrm>
              <a:off x="3275880" y="1891784"/>
              <a:ext cx="309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Lato Black" panose="020F0502020204030203" pitchFamily="34" charset="0"/>
                  <a:ea typeface="Lato Black" panose="020F0502020204030203" pitchFamily="34" charset="0"/>
                  <a:cs typeface="Lato Black" panose="020F0502020204030203" pitchFamily="34" charset="0"/>
                </a:rPr>
                <a:t>1</a:t>
              </a: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2748415" y="2324368"/>
              <a:ext cx="151014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BACKGROUND</a:t>
              </a:r>
            </a:p>
          </p:txBody>
        </p:sp>
      </p:grpSp>
      <p:grpSp>
        <p:nvGrpSpPr>
          <p:cNvPr id="56" name="Group 55" descr="Column 2"/>
          <p:cNvGrpSpPr/>
          <p:nvPr/>
        </p:nvGrpSpPr>
        <p:grpSpPr>
          <a:xfrm>
            <a:off x="3376718" y="2114191"/>
            <a:ext cx="1889760" cy="1019056"/>
            <a:chOff x="2506980" y="1891784"/>
            <a:chExt cx="1889760" cy="1019056"/>
          </a:xfrm>
        </p:grpSpPr>
        <p:grpSp>
          <p:nvGrpSpPr>
            <p:cNvPr id="57" name="Group 56"/>
            <p:cNvGrpSpPr/>
            <p:nvPr/>
          </p:nvGrpSpPr>
          <p:grpSpPr>
            <a:xfrm>
              <a:off x="2506980" y="1912620"/>
              <a:ext cx="1889760" cy="998220"/>
              <a:chOff x="960120" y="1737360"/>
              <a:chExt cx="1889760" cy="998220"/>
            </a:xfrm>
          </p:grpSpPr>
          <p:sp>
            <p:nvSpPr>
              <p:cNvPr id="60" name="Rectangle 59">
                <a:extLs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/>
            </p:nvSpPr>
            <p:spPr>
              <a:xfrm>
                <a:off x="960120" y="1737360"/>
                <a:ext cx="1889760" cy="327660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  <p:sp>
            <p:nvSpPr>
              <p:cNvPr id="61" name="Rectangle 60">
                <a:extLs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/>
            </p:nvSpPr>
            <p:spPr>
              <a:xfrm>
                <a:off x="960120" y="2065020"/>
                <a:ext cx="1889760" cy="67056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</p:grpSp>
        <p:sp>
          <p:nvSpPr>
            <p:cNvPr id="58" name="TextBox 57"/>
            <p:cNvSpPr txBox="1"/>
            <p:nvPr/>
          </p:nvSpPr>
          <p:spPr>
            <a:xfrm>
              <a:off x="3275880" y="1891784"/>
              <a:ext cx="309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Lato Black" panose="020F0502020204030203" pitchFamily="34" charset="0"/>
                  <a:ea typeface="Lato Black" panose="020F0502020204030203" pitchFamily="34" charset="0"/>
                  <a:cs typeface="Lato Black" panose="020F0502020204030203" pitchFamily="34" charset="0"/>
                </a:rPr>
                <a:t>2</a:t>
              </a: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2748415" y="2324368"/>
              <a:ext cx="13646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OBJECTIVE</a:t>
              </a:r>
            </a:p>
          </p:txBody>
        </p:sp>
      </p:grpSp>
      <p:grpSp>
        <p:nvGrpSpPr>
          <p:cNvPr id="62" name="Group 61" descr="Column 3"/>
          <p:cNvGrpSpPr/>
          <p:nvPr/>
        </p:nvGrpSpPr>
        <p:grpSpPr>
          <a:xfrm>
            <a:off x="6301228" y="2093355"/>
            <a:ext cx="1889760" cy="1019056"/>
            <a:chOff x="2506980" y="1891784"/>
            <a:chExt cx="1889760" cy="1019056"/>
          </a:xfrm>
        </p:grpSpPr>
        <p:grpSp>
          <p:nvGrpSpPr>
            <p:cNvPr id="63" name="Group 62"/>
            <p:cNvGrpSpPr/>
            <p:nvPr/>
          </p:nvGrpSpPr>
          <p:grpSpPr>
            <a:xfrm>
              <a:off x="2506980" y="1912620"/>
              <a:ext cx="1889760" cy="998220"/>
              <a:chOff x="960120" y="1737360"/>
              <a:chExt cx="1889760" cy="998220"/>
            </a:xfrm>
          </p:grpSpPr>
          <p:sp>
            <p:nvSpPr>
              <p:cNvPr id="66" name="Rectangle 65">
                <a:extLs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/>
            </p:nvSpPr>
            <p:spPr>
              <a:xfrm>
                <a:off x="960120" y="1737360"/>
                <a:ext cx="1889760" cy="327660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  <p:sp>
            <p:nvSpPr>
              <p:cNvPr id="67" name="Rectangle 66">
                <a:extLs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/>
            </p:nvSpPr>
            <p:spPr>
              <a:xfrm>
                <a:off x="960120" y="2065020"/>
                <a:ext cx="1889760" cy="67056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</p:grpSp>
        <p:sp>
          <p:nvSpPr>
            <p:cNvPr id="64" name="TextBox 63"/>
            <p:cNvSpPr txBox="1"/>
            <p:nvPr/>
          </p:nvSpPr>
          <p:spPr>
            <a:xfrm>
              <a:off x="3275881" y="1891784"/>
              <a:ext cx="309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Lato Black" panose="020F0502020204030203" pitchFamily="34" charset="0"/>
                  <a:ea typeface="Lato Black" panose="020F0502020204030203" pitchFamily="34" charset="0"/>
                  <a:cs typeface="Lato Black" panose="020F0502020204030203" pitchFamily="34" charset="0"/>
                </a:rPr>
                <a:t>3</a:t>
              </a: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2748415" y="2324368"/>
              <a:ext cx="13646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MOTIVATION</a:t>
              </a:r>
            </a:p>
          </p:txBody>
        </p:sp>
      </p:grpSp>
      <p:grpSp>
        <p:nvGrpSpPr>
          <p:cNvPr id="68" name="Group 67" descr="Column 4"/>
          <p:cNvGrpSpPr/>
          <p:nvPr/>
        </p:nvGrpSpPr>
        <p:grpSpPr>
          <a:xfrm>
            <a:off x="9115150" y="2094409"/>
            <a:ext cx="1889760" cy="1019056"/>
            <a:chOff x="2506980" y="1891784"/>
            <a:chExt cx="1889760" cy="1019056"/>
          </a:xfrm>
        </p:grpSpPr>
        <p:grpSp>
          <p:nvGrpSpPr>
            <p:cNvPr id="69" name="Group 68"/>
            <p:cNvGrpSpPr/>
            <p:nvPr/>
          </p:nvGrpSpPr>
          <p:grpSpPr>
            <a:xfrm>
              <a:off x="2506980" y="1912620"/>
              <a:ext cx="1889760" cy="998220"/>
              <a:chOff x="960120" y="1737360"/>
              <a:chExt cx="1889760" cy="998220"/>
            </a:xfrm>
          </p:grpSpPr>
          <p:sp>
            <p:nvSpPr>
              <p:cNvPr id="72" name="Rectangle 71">
                <a:extLs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/>
            </p:nvSpPr>
            <p:spPr>
              <a:xfrm>
                <a:off x="960120" y="1737360"/>
                <a:ext cx="1889760" cy="327660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  <p:sp>
            <p:nvSpPr>
              <p:cNvPr id="73" name="Rectangle 72">
                <a:extLs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/>
            </p:nvSpPr>
            <p:spPr>
              <a:xfrm>
                <a:off x="960120" y="2065020"/>
                <a:ext cx="1889760" cy="67056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</p:grpSp>
        <p:sp>
          <p:nvSpPr>
            <p:cNvPr id="70" name="TextBox 69"/>
            <p:cNvSpPr txBox="1"/>
            <p:nvPr/>
          </p:nvSpPr>
          <p:spPr>
            <a:xfrm>
              <a:off x="3275881" y="1891784"/>
              <a:ext cx="309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Lato Black" panose="020F0502020204030203" pitchFamily="34" charset="0"/>
                  <a:ea typeface="Lato Black" panose="020F0502020204030203" pitchFamily="34" charset="0"/>
                  <a:cs typeface="Lato Black" panose="020F0502020204030203" pitchFamily="34" charset="0"/>
                </a:rPr>
                <a:t>4</a:t>
              </a: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2748415" y="2324368"/>
              <a:ext cx="13646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GOAL</a:t>
              </a:r>
            </a:p>
          </p:txBody>
        </p:sp>
      </p:grpSp>
      <p:grpSp>
        <p:nvGrpSpPr>
          <p:cNvPr id="74" name="Group 73" descr="Column 5"/>
          <p:cNvGrpSpPr/>
          <p:nvPr/>
        </p:nvGrpSpPr>
        <p:grpSpPr>
          <a:xfrm>
            <a:off x="4750098" y="3788719"/>
            <a:ext cx="1889760" cy="1019056"/>
            <a:chOff x="2506980" y="1891784"/>
            <a:chExt cx="1889760" cy="1019056"/>
          </a:xfrm>
        </p:grpSpPr>
        <p:grpSp>
          <p:nvGrpSpPr>
            <p:cNvPr id="75" name="Group 74"/>
            <p:cNvGrpSpPr/>
            <p:nvPr/>
          </p:nvGrpSpPr>
          <p:grpSpPr>
            <a:xfrm>
              <a:off x="2506980" y="1912620"/>
              <a:ext cx="1889760" cy="998220"/>
              <a:chOff x="960120" y="1737360"/>
              <a:chExt cx="1889760" cy="998220"/>
            </a:xfrm>
          </p:grpSpPr>
          <p:sp>
            <p:nvSpPr>
              <p:cNvPr id="78" name="Rectangle 77">
                <a:extLs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/>
            </p:nvSpPr>
            <p:spPr>
              <a:xfrm>
                <a:off x="960120" y="1737360"/>
                <a:ext cx="1889760" cy="327660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  <p:sp>
            <p:nvSpPr>
              <p:cNvPr id="79" name="Rectangle 78">
                <a:extLs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/>
            </p:nvSpPr>
            <p:spPr>
              <a:xfrm>
                <a:off x="960120" y="2065020"/>
                <a:ext cx="1889760" cy="67056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</p:grpSp>
        <p:sp>
          <p:nvSpPr>
            <p:cNvPr id="76" name="TextBox 75"/>
            <p:cNvSpPr txBox="1"/>
            <p:nvPr/>
          </p:nvSpPr>
          <p:spPr>
            <a:xfrm>
              <a:off x="3275881" y="1891784"/>
              <a:ext cx="309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Lato Black" panose="020F0502020204030203" pitchFamily="34" charset="0"/>
                  <a:ea typeface="Lato Black" panose="020F0502020204030203" pitchFamily="34" charset="0"/>
                  <a:cs typeface="Lato Black" panose="020F0502020204030203" pitchFamily="34" charset="0"/>
                </a:rPr>
                <a:t>6</a:t>
              </a: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2605129" y="2324368"/>
              <a:ext cx="16512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DIAGRAMS</a:t>
              </a:r>
            </a:p>
          </p:txBody>
        </p:sp>
      </p:grpSp>
      <p:sp>
        <p:nvSpPr>
          <p:cNvPr id="4" name="Title 3" hidden="1">
            <a:extLst>
              <a:ext uri="{FF2B5EF4-FFF2-40B4-BE49-F238E27FC236}">
                <a16:creationId xmlns:a16="http://schemas.microsoft.com/office/drawing/2014/main" id="{6BE13EF6-C310-4B5C-82B9-B423DA069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3</a:t>
            </a:r>
          </a:p>
        </p:txBody>
      </p:sp>
      <p:grpSp>
        <p:nvGrpSpPr>
          <p:cNvPr id="45" name="Group 44" descr="Column 5">
            <a:extLst>
              <a:ext uri="{FF2B5EF4-FFF2-40B4-BE49-F238E27FC236}">
                <a16:creationId xmlns:a16="http://schemas.microsoft.com/office/drawing/2014/main" id="{3D4AE709-9E16-408E-A659-C9E3918A6FA7}"/>
              </a:ext>
            </a:extLst>
          </p:cNvPr>
          <p:cNvGrpSpPr/>
          <p:nvPr/>
        </p:nvGrpSpPr>
        <p:grpSpPr>
          <a:xfrm>
            <a:off x="1809970" y="3788719"/>
            <a:ext cx="1889760" cy="1019056"/>
            <a:chOff x="2506980" y="1891784"/>
            <a:chExt cx="1889760" cy="1019056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5C4D98F5-15A7-47B9-BA41-32567F12DC7E}"/>
                </a:ext>
              </a:extLst>
            </p:cNvPr>
            <p:cNvGrpSpPr/>
            <p:nvPr/>
          </p:nvGrpSpPr>
          <p:grpSpPr>
            <a:xfrm>
              <a:off x="2506980" y="1912620"/>
              <a:ext cx="1889760" cy="998220"/>
              <a:chOff x="960120" y="1737360"/>
              <a:chExt cx="1889760" cy="998220"/>
            </a:xfrm>
          </p:grpSpPr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A7A38534-244F-4FBC-B580-E445A000A609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/>
            </p:nvSpPr>
            <p:spPr>
              <a:xfrm>
                <a:off x="960120" y="1737360"/>
                <a:ext cx="1889760" cy="327660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536C9BF2-F1C6-48B1-90D8-32837DD152A3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/>
            </p:nvSpPr>
            <p:spPr>
              <a:xfrm>
                <a:off x="960120" y="2065020"/>
                <a:ext cx="1889760" cy="67056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</p:grp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6CE1BF69-6DEE-46CC-9230-37FB03F7AC36}"/>
                </a:ext>
              </a:extLst>
            </p:cNvPr>
            <p:cNvSpPr txBox="1"/>
            <p:nvPr/>
          </p:nvSpPr>
          <p:spPr>
            <a:xfrm>
              <a:off x="3275881" y="1891784"/>
              <a:ext cx="309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Lato Black" panose="020F0502020204030203" pitchFamily="34" charset="0"/>
                  <a:ea typeface="Lato Black" panose="020F0502020204030203" pitchFamily="34" charset="0"/>
                  <a:cs typeface="Lato Black" panose="020F0502020204030203" pitchFamily="34" charset="0"/>
                </a:rPr>
                <a:t>5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4BEB308C-2927-4A6B-A357-64C63423975F}"/>
                </a:ext>
              </a:extLst>
            </p:cNvPr>
            <p:cNvSpPr txBox="1"/>
            <p:nvPr/>
          </p:nvSpPr>
          <p:spPr>
            <a:xfrm>
              <a:off x="2605129" y="2324368"/>
              <a:ext cx="16512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TECHNOLOGIES</a:t>
              </a:r>
            </a:p>
          </p:txBody>
        </p:sp>
      </p:grpSp>
      <p:grpSp>
        <p:nvGrpSpPr>
          <p:cNvPr id="53" name="Group 52" descr="Column 5">
            <a:extLst>
              <a:ext uri="{FF2B5EF4-FFF2-40B4-BE49-F238E27FC236}">
                <a16:creationId xmlns:a16="http://schemas.microsoft.com/office/drawing/2014/main" id="{F206A2D4-AE9D-4BB9-8DDB-12924EA05185}"/>
              </a:ext>
            </a:extLst>
          </p:cNvPr>
          <p:cNvGrpSpPr/>
          <p:nvPr/>
        </p:nvGrpSpPr>
        <p:grpSpPr>
          <a:xfrm>
            <a:off x="7770549" y="3788719"/>
            <a:ext cx="1889760" cy="1019056"/>
            <a:chOff x="2506980" y="1891784"/>
            <a:chExt cx="1889760" cy="1019056"/>
          </a:xfrm>
        </p:grpSpPr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7B7C2177-7D42-46EE-B339-548F308C2F42}"/>
                </a:ext>
              </a:extLst>
            </p:cNvPr>
            <p:cNvGrpSpPr/>
            <p:nvPr/>
          </p:nvGrpSpPr>
          <p:grpSpPr>
            <a:xfrm>
              <a:off x="2506980" y="1912620"/>
              <a:ext cx="1889760" cy="998220"/>
              <a:chOff x="960120" y="1737360"/>
              <a:chExt cx="1889760" cy="998220"/>
            </a:xfrm>
          </p:grpSpPr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44B566D8-2958-4271-B7DC-0AE40052BEF9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/>
            </p:nvSpPr>
            <p:spPr>
              <a:xfrm>
                <a:off x="960120" y="1737360"/>
                <a:ext cx="1889760" cy="327660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53843910-B4C3-4A9A-A41C-72176075B58D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/>
            </p:nvSpPr>
            <p:spPr>
              <a:xfrm>
                <a:off x="960120" y="2065020"/>
                <a:ext cx="1889760" cy="67056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</p:grp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82C534AD-3E1D-4560-8545-CF706FC66B81}"/>
                </a:ext>
              </a:extLst>
            </p:cNvPr>
            <p:cNvSpPr txBox="1"/>
            <p:nvPr/>
          </p:nvSpPr>
          <p:spPr>
            <a:xfrm>
              <a:off x="3275881" y="1891784"/>
              <a:ext cx="309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Lato Black" panose="020F0502020204030203" pitchFamily="34" charset="0"/>
                  <a:ea typeface="Lato Black" panose="020F0502020204030203" pitchFamily="34" charset="0"/>
                  <a:cs typeface="Lato Black" panose="020F0502020204030203" pitchFamily="34" charset="0"/>
                </a:rPr>
                <a:t>7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3A1CC0F6-983D-4476-B1D6-40EFCBB21C39}"/>
                </a:ext>
              </a:extLst>
            </p:cNvPr>
            <p:cNvSpPr txBox="1"/>
            <p:nvPr/>
          </p:nvSpPr>
          <p:spPr>
            <a:xfrm>
              <a:off x="2605129" y="2324368"/>
              <a:ext cx="16512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CONTRIBUTION</a:t>
              </a:r>
            </a:p>
          </p:txBody>
        </p:sp>
      </p:grpSp>
      <p:pic>
        <p:nvPicPr>
          <p:cNvPr id="86" name="Picture 85">
            <a:extLst>
              <a:ext uri="{FF2B5EF4-FFF2-40B4-BE49-F238E27FC236}">
                <a16:creationId xmlns:a16="http://schemas.microsoft.com/office/drawing/2014/main" id="{4FCECF97-43B5-44FE-A64A-1597798638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958" y="148425"/>
            <a:ext cx="1093247" cy="109324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84528619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hotograph of coffee mug filled, on a table and surrounded by coffee bean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-2947727" y="2312894"/>
            <a:ext cx="12192001" cy="6733002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1499110" y="527268"/>
            <a:ext cx="4502760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4400" b="1" dirty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BACKGROUND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499110" y="2201343"/>
            <a:ext cx="9218196" cy="38164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b="1" dirty="0">
                <a:solidFill>
                  <a:schemeClr val="bg1"/>
                </a:solidFill>
              </a:rPr>
              <a:t>NEW EXPERIENCE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200" dirty="0">
                <a:solidFill>
                  <a:schemeClr val="bg1"/>
                </a:solidFill>
              </a:rPr>
              <a:t>Some systems are partially providing these services.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200" dirty="0">
                <a:solidFill>
                  <a:schemeClr val="bg1"/>
                </a:solidFill>
              </a:rPr>
              <a:t>They are not complete and also not well arranged.</a:t>
            </a:r>
          </a:p>
          <a:p>
            <a:endParaRPr lang="en-US" sz="2200" dirty="0">
              <a:solidFill>
                <a:schemeClr val="bg1"/>
              </a:solidFill>
            </a:endParaRPr>
          </a:p>
          <a:p>
            <a:r>
              <a:rPr lang="en-US" sz="2200" b="1" dirty="0">
                <a:solidFill>
                  <a:schemeClr val="bg1"/>
                </a:solidFill>
              </a:rPr>
              <a:t>RESTAURANT &amp; CUSTOMER RELATIONSHIP</a:t>
            </a:r>
            <a:endParaRPr lang="en-US" sz="2200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200" dirty="0">
                <a:solidFill>
                  <a:schemeClr val="bg1"/>
                </a:solidFill>
              </a:rPr>
              <a:t>Strong relationship between the restaurant &amp; the customer.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200" dirty="0">
                <a:solidFill>
                  <a:schemeClr val="bg1"/>
                </a:solidFill>
              </a:rPr>
              <a:t>Visit one site and get all you need.</a:t>
            </a:r>
          </a:p>
          <a:p>
            <a:endParaRPr lang="en-US" sz="2200" dirty="0">
              <a:solidFill>
                <a:schemeClr val="bg1"/>
              </a:solidFill>
            </a:endParaRPr>
          </a:p>
          <a:p>
            <a:r>
              <a:rPr lang="en-US" sz="2200" b="1" dirty="0">
                <a:solidFill>
                  <a:schemeClr val="bg1"/>
                </a:solidFill>
              </a:rPr>
              <a:t>EXTRA FEATURE ALSO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200" dirty="0">
                <a:solidFill>
                  <a:schemeClr val="bg1"/>
                </a:solidFill>
              </a:rPr>
              <a:t>Users will experience with some unique &amp; glorious features also.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200" dirty="0">
                <a:solidFill>
                  <a:schemeClr val="bg1"/>
                </a:solidFill>
              </a:rPr>
              <a:t>Will save your time will make your life easier.</a:t>
            </a:r>
            <a:endParaRPr lang="en-US" sz="2200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38" name="Picture 37" descr="Illustration of a coffee cup and saucer with steam coming out and the wording &quot;Coffee Shop&quot; within the steam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464" y="5155439"/>
            <a:ext cx="1042383" cy="1501606"/>
          </a:xfrm>
          <a:prstGeom prst="rect">
            <a:avLst/>
          </a:prstGeom>
        </p:spPr>
      </p:pic>
      <p:sp>
        <p:nvSpPr>
          <p:cNvPr id="4" name="Title 3" hidden="1">
            <a:extLst>
              <a:ext uri="{FF2B5EF4-FFF2-40B4-BE49-F238E27FC236}">
                <a16:creationId xmlns:a16="http://schemas.microsoft.com/office/drawing/2014/main" id="{B99C03C8-BF33-4C27-9832-97127EEB1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2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C1E33E2-5A9F-4F24-B4CE-870193F413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2464" y="200955"/>
            <a:ext cx="1286646" cy="128664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9" name="Picture 8" descr="Coffee mug icon">
            <a:extLst>
              <a:ext uri="{FF2B5EF4-FFF2-40B4-BE49-F238E27FC236}">
                <a16:creationId xmlns:a16="http://schemas.microsoft.com/office/drawing/2014/main" id="{F6F04545-5651-4C72-9174-30D3D5E45DDB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051" y="2036412"/>
            <a:ext cx="383855" cy="552964"/>
          </a:xfrm>
          <a:prstGeom prst="rect">
            <a:avLst/>
          </a:prstGeom>
        </p:spPr>
      </p:pic>
      <p:pic>
        <p:nvPicPr>
          <p:cNvPr id="10" name="Picture 9" descr="Coffee mug icon">
            <a:extLst>
              <a:ext uri="{FF2B5EF4-FFF2-40B4-BE49-F238E27FC236}">
                <a16:creationId xmlns:a16="http://schemas.microsoft.com/office/drawing/2014/main" id="{8233C9DC-285A-4F87-9C48-289D40D2FAE9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871" y="3362631"/>
            <a:ext cx="383855" cy="552964"/>
          </a:xfrm>
          <a:prstGeom prst="rect">
            <a:avLst/>
          </a:prstGeom>
        </p:spPr>
      </p:pic>
      <p:pic>
        <p:nvPicPr>
          <p:cNvPr id="12" name="Picture 11" descr="Coffee mug icon">
            <a:extLst>
              <a:ext uri="{FF2B5EF4-FFF2-40B4-BE49-F238E27FC236}">
                <a16:creationId xmlns:a16="http://schemas.microsoft.com/office/drawing/2014/main" id="{A127C3E0-5F94-4E96-A0D7-8866DAB9FC80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871" y="4729644"/>
            <a:ext cx="383855" cy="552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053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250"/>
                            </p:stCondLst>
                            <p:childTnLst>
                              <p:par>
                                <p:cTn id="14" presetID="2" presetClass="entr" presetSubtype="2" decel="3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250"/>
                            </p:stCondLst>
                            <p:childTnLst>
                              <p:par>
                                <p:cTn id="1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6" presetClass="emph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6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6" presetClass="emph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5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750"/>
                            </p:stCondLst>
                            <p:childTnLst>
                              <p:par>
                                <p:cTn id="3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6" presetClass="emph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4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hotograph of coffee mug in saucer, spilled over with coffee beans pouring out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-2271743" y="1410000"/>
            <a:ext cx="13866841" cy="6858000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499110" y="601134"/>
            <a:ext cx="6879751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4400" b="1" dirty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OBJECTIVE</a:t>
            </a:r>
          </a:p>
        </p:txBody>
      </p:sp>
      <p:pic>
        <p:nvPicPr>
          <p:cNvPr id="38" name="Picture 37" descr="Coffee mug icon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255" y="1434383"/>
            <a:ext cx="383855" cy="552964"/>
          </a:xfrm>
          <a:prstGeom prst="rect">
            <a:avLst/>
          </a:prstGeom>
        </p:spPr>
      </p:pic>
      <p:pic>
        <p:nvPicPr>
          <p:cNvPr id="31" name="Picture 30" descr="Coffee mug icon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040" y="2041152"/>
            <a:ext cx="343070" cy="494211"/>
          </a:xfrm>
          <a:prstGeom prst="rect">
            <a:avLst/>
          </a:prstGeom>
        </p:spPr>
      </p:pic>
      <p:pic>
        <p:nvPicPr>
          <p:cNvPr id="34" name="Picture 33" descr="Coffee mug icon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413" y="2589168"/>
            <a:ext cx="343070" cy="494211"/>
          </a:xfrm>
          <a:prstGeom prst="rect">
            <a:avLst/>
          </a:prstGeom>
        </p:spPr>
      </p:pic>
      <p:sp>
        <p:nvSpPr>
          <p:cNvPr id="35" name="Rectangle 34"/>
          <p:cNvSpPr/>
          <p:nvPr/>
        </p:nvSpPr>
        <p:spPr>
          <a:xfrm>
            <a:off x="1439476" y="1588114"/>
            <a:ext cx="10155623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b="1" dirty="0">
                <a:solidFill>
                  <a:srgbClr val="FFFFFF"/>
                </a:solidFill>
                <a:latin typeface="T3Font_2"/>
              </a:rPr>
              <a:t>RESTAURANTS CAN POST DIFFERENT TYPES OF OFFERS TIME TO TIME</a:t>
            </a: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9F3820DA-290B-43AA-AA9C-82643FA3E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5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8B0513C-1534-422C-9C78-50F7D9BEE1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2464" y="200955"/>
            <a:ext cx="1286646" cy="128664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9BCAFBB-B5FC-4618-AC85-89A9A463E03F}"/>
              </a:ext>
            </a:extLst>
          </p:cNvPr>
          <p:cNvSpPr/>
          <p:nvPr/>
        </p:nvSpPr>
        <p:spPr>
          <a:xfrm>
            <a:off x="1458325" y="2142873"/>
            <a:ext cx="699901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b="1" dirty="0">
                <a:solidFill>
                  <a:srgbClr val="FFFFFF"/>
                </a:solidFill>
                <a:latin typeface="T3Font_2"/>
              </a:rPr>
              <a:t>USER CAN BOOK THEIR TABLE</a:t>
            </a:r>
            <a:r>
              <a:rPr lang="en-US" sz="2200" b="1" dirty="0">
                <a:solidFill>
                  <a:srgbClr val="FFFFFF"/>
                </a:solidFill>
                <a:latin typeface="T3Font_3"/>
              </a:rPr>
              <a:t>(</a:t>
            </a:r>
            <a:r>
              <a:rPr lang="en-US" sz="2200" b="1" dirty="0">
                <a:solidFill>
                  <a:srgbClr val="FFFFFF"/>
                </a:solidFill>
                <a:latin typeface="T3Font_2"/>
              </a:rPr>
              <a:t>S</a:t>
            </a:r>
            <a:r>
              <a:rPr lang="en-US" sz="2200" b="1" dirty="0">
                <a:solidFill>
                  <a:srgbClr val="FFFFFF"/>
                </a:solidFill>
                <a:latin typeface="T3Font_3"/>
              </a:rPr>
              <a:t>) </a:t>
            </a:r>
            <a:r>
              <a:rPr lang="en-US" sz="2200" b="1" dirty="0">
                <a:solidFill>
                  <a:srgbClr val="FFFFFF"/>
                </a:solidFill>
                <a:latin typeface="T3Font_2"/>
              </a:rPr>
              <a:t>IF THEY WANT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C1016A6-57DF-434D-B614-8308CAA6F1DA}"/>
              </a:ext>
            </a:extLst>
          </p:cNvPr>
          <p:cNvSpPr txBox="1"/>
          <p:nvPr/>
        </p:nvSpPr>
        <p:spPr>
          <a:xfrm>
            <a:off x="1458325" y="2729455"/>
            <a:ext cx="861956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200" b="1" i="0" u="none" strike="noStrike" baseline="0" dirty="0">
                <a:solidFill>
                  <a:srgbClr val="FFFFFF"/>
                </a:solidFill>
                <a:latin typeface="T3Font_2"/>
              </a:rPr>
              <a:t>USER CAN CREATE CHAT ROOM WITH THEIR FRIENDS</a:t>
            </a:r>
          </a:p>
        </p:txBody>
      </p:sp>
      <p:pic>
        <p:nvPicPr>
          <p:cNvPr id="16" name="Picture 15" descr="Coffee mug icon">
            <a:extLst>
              <a:ext uri="{FF2B5EF4-FFF2-40B4-BE49-F238E27FC236}">
                <a16:creationId xmlns:a16="http://schemas.microsoft.com/office/drawing/2014/main" id="{38D553F7-E12D-4B0C-B165-A18DE979169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974" y="3174127"/>
            <a:ext cx="343070" cy="49421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25AFD41-B9CB-4580-9190-9C83D18F3B0A}"/>
              </a:ext>
            </a:extLst>
          </p:cNvPr>
          <p:cNvSpPr txBox="1"/>
          <p:nvPr/>
        </p:nvSpPr>
        <p:spPr>
          <a:xfrm>
            <a:off x="1458324" y="3259981"/>
            <a:ext cx="8866775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200" b="1" i="0" u="none" strike="noStrike" baseline="0" dirty="0">
                <a:solidFill>
                  <a:srgbClr val="FFFFFF"/>
                </a:solidFill>
                <a:latin typeface="T3Font_2"/>
              </a:rPr>
              <a:t>USER WILL GET NOTIFIED FOR NEW </a:t>
            </a:r>
            <a:r>
              <a:rPr lang="en-US" sz="2200" b="1" i="0" u="none" strike="noStrike" baseline="0" dirty="0">
                <a:solidFill>
                  <a:srgbClr val="FFFFFF"/>
                </a:solidFill>
                <a:latin typeface="T3Font_3"/>
              </a:rPr>
              <a:t>&amp; </a:t>
            </a:r>
            <a:r>
              <a:rPr lang="en-US" sz="2200" b="1" i="0" u="none" strike="noStrike" baseline="0" dirty="0">
                <a:solidFill>
                  <a:srgbClr val="FFFFFF"/>
                </a:solidFill>
                <a:latin typeface="T3Font_2"/>
              </a:rPr>
              <a:t>ATTRACTIVE OFFER</a:t>
            </a:r>
            <a:r>
              <a:rPr lang="en-US" sz="2200" b="1" i="0" u="none" strike="noStrike" baseline="0" dirty="0">
                <a:solidFill>
                  <a:srgbClr val="FFFFFF"/>
                </a:solidFill>
                <a:latin typeface="T3Font_3"/>
              </a:rPr>
              <a:t>(</a:t>
            </a:r>
            <a:r>
              <a:rPr lang="en-US" sz="2200" b="1" i="0" u="none" strike="noStrike" baseline="0" dirty="0">
                <a:solidFill>
                  <a:srgbClr val="FFFFFF"/>
                </a:solidFill>
                <a:latin typeface="T3Font_2"/>
              </a:rPr>
              <a:t>S</a:t>
            </a:r>
            <a:r>
              <a:rPr lang="en-US" sz="2200" b="1" i="0" u="none" strike="noStrike" baseline="0" dirty="0">
                <a:solidFill>
                  <a:srgbClr val="FFFFFF"/>
                </a:solidFill>
                <a:latin typeface="T3Font_3"/>
              </a:rPr>
              <a:t>)</a:t>
            </a:r>
          </a:p>
        </p:txBody>
      </p:sp>
      <p:pic>
        <p:nvPicPr>
          <p:cNvPr id="20" name="Picture 19" descr="Coffee mug icon">
            <a:extLst>
              <a:ext uri="{FF2B5EF4-FFF2-40B4-BE49-F238E27FC236}">
                <a16:creationId xmlns:a16="http://schemas.microsoft.com/office/drawing/2014/main" id="{5EC69429-1F76-4C52-9B47-E75E255C4B9A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803" y="3741728"/>
            <a:ext cx="343070" cy="49421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88E9361-D175-4CE9-A411-FE5DAA31A08C}"/>
              </a:ext>
            </a:extLst>
          </p:cNvPr>
          <p:cNvSpPr txBox="1"/>
          <p:nvPr/>
        </p:nvSpPr>
        <p:spPr>
          <a:xfrm>
            <a:off x="1464920" y="3781870"/>
            <a:ext cx="941898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200" b="1" i="0" u="none" strike="noStrike" baseline="0" dirty="0">
                <a:solidFill>
                  <a:srgbClr val="FFFFFF"/>
                </a:solidFill>
                <a:latin typeface="T3Font_2"/>
              </a:rPr>
              <a:t>USER CAN ORDER FOOD FROM HOME WHAT THEY ARE CHOOSING</a:t>
            </a:r>
          </a:p>
        </p:txBody>
      </p:sp>
      <p:pic>
        <p:nvPicPr>
          <p:cNvPr id="22" name="Picture 21" descr="Coffee mug icon">
            <a:extLst>
              <a:ext uri="{FF2B5EF4-FFF2-40B4-BE49-F238E27FC236}">
                <a16:creationId xmlns:a16="http://schemas.microsoft.com/office/drawing/2014/main" id="{3272F411-1C90-4D7D-BAE8-46CB67D20D15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974" y="4229974"/>
            <a:ext cx="343070" cy="49421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BB991833-CB93-4297-9568-DDF9081E4F54}"/>
              </a:ext>
            </a:extLst>
          </p:cNvPr>
          <p:cNvSpPr txBox="1"/>
          <p:nvPr/>
        </p:nvSpPr>
        <p:spPr>
          <a:xfrm>
            <a:off x="1464920" y="4297137"/>
            <a:ext cx="910148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200" b="1" i="0" u="none" strike="noStrike" baseline="0" dirty="0">
                <a:solidFill>
                  <a:srgbClr val="FFFFFF"/>
                </a:solidFill>
                <a:latin typeface="T3Font_2"/>
              </a:rPr>
              <a:t>FOOD VLOGGER CAN POST THEIR REVIEW VIDEOS FOR USERS</a:t>
            </a:r>
          </a:p>
        </p:txBody>
      </p:sp>
      <p:pic>
        <p:nvPicPr>
          <p:cNvPr id="24" name="Picture 23" descr="Coffee mug icon">
            <a:extLst>
              <a:ext uri="{FF2B5EF4-FFF2-40B4-BE49-F238E27FC236}">
                <a16:creationId xmlns:a16="http://schemas.microsoft.com/office/drawing/2014/main" id="{B717E99C-FEF5-484A-AC15-5F2E1B5D770E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974" y="4732940"/>
            <a:ext cx="343070" cy="494211"/>
          </a:xfrm>
          <a:prstGeom prst="rect">
            <a:avLst/>
          </a:prstGeom>
        </p:spPr>
      </p:pic>
      <p:pic>
        <p:nvPicPr>
          <p:cNvPr id="26" name="Picture 25" descr="Coffee mug icon">
            <a:extLst>
              <a:ext uri="{FF2B5EF4-FFF2-40B4-BE49-F238E27FC236}">
                <a16:creationId xmlns:a16="http://schemas.microsoft.com/office/drawing/2014/main" id="{AAEB2D06-F7E1-4FCD-A3D9-F35BCF800CFB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1455" y="5220911"/>
            <a:ext cx="343070" cy="494211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A949CC46-EF54-4883-95EB-869B3830186E}"/>
              </a:ext>
            </a:extLst>
          </p:cNvPr>
          <p:cNvSpPr txBox="1"/>
          <p:nvPr/>
        </p:nvSpPr>
        <p:spPr>
          <a:xfrm>
            <a:off x="1464920" y="4803943"/>
            <a:ext cx="861956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200" b="1" i="0" u="none" strike="noStrike" baseline="0" dirty="0">
                <a:solidFill>
                  <a:srgbClr val="FFFFFF"/>
                </a:solidFill>
                <a:latin typeface="T3Font_2"/>
              </a:rPr>
              <a:t>THERE WILL BE A COMMON PHOTO GALLERY</a:t>
            </a:r>
            <a:r>
              <a:rPr lang="en-US" sz="2200" b="1" i="0" u="none" strike="noStrike" baseline="0" dirty="0">
                <a:solidFill>
                  <a:srgbClr val="FFFFFF"/>
                </a:solidFill>
                <a:latin typeface="T3Font_3"/>
              </a:rPr>
              <a:t>.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A6660A9-30AB-46BD-8DB9-F407E905CE0A}"/>
              </a:ext>
            </a:extLst>
          </p:cNvPr>
          <p:cNvSpPr txBox="1"/>
          <p:nvPr/>
        </p:nvSpPr>
        <p:spPr>
          <a:xfrm>
            <a:off x="1508872" y="5324166"/>
            <a:ext cx="950202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200" b="1" i="0" u="none" strike="noStrike" baseline="0" dirty="0">
                <a:solidFill>
                  <a:srgbClr val="FFFFFF"/>
                </a:solidFill>
                <a:latin typeface="T3Font_2"/>
              </a:rPr>
              <a:t>RESTAURANT CAN PUBLISH ADVERTISE BY PAYING TO THE ADMIN</a:t>
            </a:r>
            <a:r>
              <a:rPr lang="en-US" sz="2200" b="1" i="0" u="none" strike="noStrike" baseline="0" dirty="0">
                <a:solidFill>
                  <a:srgbClr val="FFFFFF"/>
                </a:solidFill>
                <a:latin typeface="T3Font_3"/>
              </a:rPr>
              <a:t>.</a:t>
            </a:r>
            <a:endParaRPr lang="en-US" sz="2200" b="1" dirty="0"/>
          </a:p>
        </p:txBody>
      </p:sp>
    </p:spTree>
    <p:extLst>
      <p:ext uri="{BB962C8B-B14F-4D97-AF65-F5344CB8AC3E}">
        <p14:creationId xmlns:p14="http://schemas.microsoft.com/office/powerpoint/2010/main" val="147743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6" presetClass="emph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3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250"/>
                            </p:stCondLst>
                            <p:childTnLst>
                              <p:par>
                                <p:cTn id="1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6" presetClass="emph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 tmFilter="0, 0; .2, .5; .8, .5; 1, 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6" dur="250" autoRev="1" fill="hold"/>
                                        <p:tgtEl>
                                          <p:spTgt spid="3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6" presetClass="emph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 tmFilter="0, 0; .2, .5; .8, .5; 1, 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5" dur="250" autoRev="1" fill="hold"/>
                                        <p:tgtEl>
                                          <p:spTgt spid="3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750"/>
                            </p:stCondLst>
                            <p:childTnLst>
                              <p:par>
                                <p:cTn id="3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6" presetClass="emph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4" dur="2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500"/>
                            </p:stCondLst>
                            <p:childTnLst>
                              <p:par>
                                <p:cTn id="4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6" presetClass="emph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 tmFilter="0, 0; .2, .5; .8, .5; 1, 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3" dur="250" autoRev="1" fill="hold"/>
                                        <p:tgtEl>
                                          <p:spTgt spid="2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250"/>
                            </p:stCondLst>
                            <p:childTnLst>
                              <p:par>
                                <p:cTn id="5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6" presetClass="emph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 tmFilter="0, 0; .2, .5; .8, .5; 1, 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2" dur="250" autoRev="1" fill="hold"/>
                                        <p:tgtEl>
                                          <p:spTgt spid="2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0"/>
                            </p:stCondLst>
                            <p:childTnLst>
                              <p:par>
                                <p:cTn id="6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6" presetClass="emph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 tmFilter="0, 0; .2, .5; .8, .5; 1, 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1" dur="250" autoRev="1" fill="hold"/>
                                        <p:tgtEl>
                                          <p:spTgt spid="2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750"/>
                            </p:stCondLst>
                            <p:childTnLst>
                              <p:par>
                                <p:cTn id="7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6" presetClass="emph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 tmFilter="0, 0; .2, .5; .8, .5; 1, 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0" dur="250" autoRev="1" fill="hold"/>
                                        <p:tgtEl>
                                          <p:spTgt spid="2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op view of coffee mug filled with coffee on a table with coffee beans poured around the mu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499110" y="564554"/>
            <a:ext cx="6879751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4400" b="1" dirty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MOTIVATION</a:t>
            </a:r>
          </a:p>
        </p:txBody>
      </p:sp>
      <p:pic>
        <p:nvPicPr>
          <p:cNvPr id="38" name="Picture 37" descr="Coffee mug icon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8355" y="1841674"/>
            <a:ext cx="343070" cy="494211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714686" y="1948171"/>
            <a:ext cx="5802643" cy="3938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RESTAURANT BUSINESS WILL BE MORE BENIFICIAL.</a:t>
            </a:r>
          </a:p>
        </p:txBody>
      </p:sp>
      <p:pic>
        <p:nvPicPr>
          <p:cNvPr id="31" name="Picture 30" descr="Coffee mug icon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16" y="2708018"/>
            <a:ext cx="343070" cy="494211"/>
          </a:xfrm>
          <a:prstGeom prst="rect">
            <a:avLst/>
          </a:prstGeom>
        </p:spPr>
      </p:pic>
      <p:sp>
        <p:nvSpPr>
          <p:cNvPr id="32" name="Rectangle 31"/>
          <p:cNvSpPr/>
          <p:nvPr/>
        </p:nvSpPr>
        <p:spPr>
          <a:xfrm>
            <a:off x="1670645" y="2839923"/>
            <a:ext cx="8269519" cy="3938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CUSTOMER WILL GET ADVANTAGE TO CHOOSE A RESTAURANT.</a:t>
            </a:r>
          </a:p>
        </p:txBody>
      </p:sp>
      <p:pic>
        <p:nvPicPr>
          <p:cNvPr id="34" name="Picture 33" descr="Coffee mug icon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8235" y="3587886"/>
            <a:ext cx="343070" cy="494211"/>
          </a:xfrm>
          <a:prstGeom prst="rect">
            <a:avLst/>
          </a:prstGeom>
        </p:spPr>
      </p:pic>
      <p:sp>
        <p:nvSpPr>
          <p:cNvPr id="35" name="Rectangle 34"/>
          <p:cNvSpPr/>
          <p:nvPr/>
        </p:nvSpPr>
        <p:spPr>
          <a:xfrm>
            <a:off x="1670645" y="3729999"/>
            <a:ext cx="6327078" cy="3938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 RESTAURANT SERVICE WILL BE MORE EFFECTIVE.</a:t>
            </a: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C41CB517-0AF2-4424-9DD9-9F81B4C19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6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E813378-1D7F-4767-A10E-E9E13FFBDA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2464" y="200955"/>
            <a:ext cx="1286646" cy="128664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387617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6" presetClass="emph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3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25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75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6" presetClass="emph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 tmFilter="0, 0; .2, .5; .8, .5; 1, 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" dur="250" autoRev="1" fill="hold"/>
                                        <p:tgtEl>
                                          <p:spTgt spid="3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6" presetClass="emph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 tmFilter="0, 0; .2, .5; .8, .5; 1, 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3" dur="250" autoRev="1" fill="hold"/>
                                        <p:tgtEl>
                                          <p:spTgt spid="3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75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10" grpId="0"/>
      <p:bldP spid="32" grpId="0"/>
      <p:bldP spid="3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op view of coffee mug filled with coffee on a table with coffee beans poured around the mu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0" y="-226771"/>
            <a:ext cx="12192000" cy="6858000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499110" y="564554"/>
            <a:ext cx="6879751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4400" b="1" dirty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GOAL</a:t>
            </a:r>
          </a:p>
        </p:txBody>
      </p:sp>
      <p:pic>
        <p:nvPicPr>
          <p:cNvPr id="38" name="Picture 37" descr="Coffee mug icon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8355" y="1841674"/>
            <a:ext cx="343070" cy="494211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714686" y="1948171"/>
            <a:ext cx="8225478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WILL </a:t>
            </a:r>
            <a:r>
              <a:rPr lang="en-US" b="1" dirty="0" smtClean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REMOVE </a:t>
            </a:r>
            <a:r>
              <a:rPr lang="en-US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 BARIER BETWEEN RESTAURANT AND CUSTOMER.</a:t>
            </a:r>
          </a:p>
        </p:txBody>
      </p:sp>
      <p:pic>
        <p:nvPicPr>
          <p:cNvPr id="31" name="Picture 30" descr="Coffee mug icon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16" y="2708018"/>
            <a:ext cx="343070" cy="494211"/>
          </a:xfrm>
          <a:prstGeom prst="rect">
            <a:avLst/>
          </a:prstGeom>
        </p:spPr>
      </p:pic>
      <p:sp>
        <p:nvSpPr>
          <p:cNvPr id="32" name="Rectangle 31"/>
          <p:cNvSpPr/>
          <p:nvPr/>
        </p:nvSpPr>
        <p:spPr>
          <a:xfrm>
            <a:off x="1711425" y="2832909"/>
            <a:ext cx="8269519" cy="3938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WILL PROVIDE BUDGET FRIENDLY OFFERS.</a:t>
            </a:r>
          </a:p>
        </p:txBody>
      </p:sp>
      <p:pic>
        <p:nvPicPr>
          <p:cNvPr id="34" name="Picture 33" descr="Coffee mug icon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8235" y="3587886"/>
            <a:ext cx="343070" cy="494211"/>
          </a:xfrm>
          <a:prstGeom prst="rect">
            <a:avLst/>
          </a:prstGeom>
        </p:spPr>
      </p:pic>
      <p:sp>
        <p:nvSpPr>
          <p:cNvPr id="35" name="Rectangle 34"/>
          <p:cNvSpPr/>
          <p:nvPr/>
        </p:nvSpPr>
        <p:spPr>
          <a:xfrm>
            <a:off x="1670645" y="3729999"/>
            <a:ext cx="8777720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WILL INSPIRE </a:t>
            </a:r>
            <a:r>
              <a:rPr lang="en-US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NEW </a:t>
            </a:r>
            <a:r>
              <a:rPr lang="en-US" b="1" smtClean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ENTREPRENEURS </a:t>
            </a:r>
            <a:r>
              <a:rPr lang="en-US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TO START RESTURANT BUSINESS.</a:t>
            </a: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C41CB517-0AF2-4424-9DD9-9F81B4C19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6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E813378-1D7F-4767-A10E-E9E13FFBDA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2464" y="200955"/>
            <a:ext cx="1286646" cy="128664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935214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6" presetClass="emph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3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25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75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6" presetClass="emph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 tmFilter="0, 0; .2, .5; .8, .5; 1, 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" dur="250" autoRev="1" fill="hold"/>
                                        <p:tgtEl>
                                          <p:spTgt spid="3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6" presetClass="emph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 tmFilter="0, 0; .2, .5; .8, .5; 1, 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3" dur="250" autoRev="1" fill="hold"/>
                                        <p:tgtEl>
                                          <p:spTgt spid="3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75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10" grpId="0"/>
      <p:bldP spid="32" grpId="0"/>
      <p:bldP spid="3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TextBox 1133"/>
          <p:cNvSpPr txBox="1"/>
          <p:nvPr/>
        </p:nvSpPr>
        <p:spPr>
          <a:xfrm>
            <a:off x="1502926" y="152883"/>
            <a:ext cx="6099463" cy="495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200" b="1" dirty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TECHNOLOGIES</a:t>
            </a:r>
          </a:p>
        </p:txBody>
      </p:sp>
      <p:grpSp>
        <p:nvGrpSpPr>
          <p:cNvPr id="3" name="Group 2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/>
        </p:nvGrpSpPr>
        <p:grpSpPr>
          <a:xfrm>
            <a:off x="0" y="148425"/>
            <a:ext cx="342900" cy="590715"/>
            <a:chOff x="0" y="148425"/>
            <a:chExt cx="342900" cy="590715"/>
          </a:xfrm>
        </p:grpSpPr>
        <p:sp>
          <p:nvSpPr>
            <p:cNvPr id="2" name="Rectangle 1"/>
            <p:cNvSpPr/>
            <p:nvPr/>
          </p:nvSpPr>
          <p:spPr>
            <a:xfrm>
              <a:off x="0" y="148425"/>
              <a:ext cx="213360" cy="59071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251460" y="148425"/>
              <a:ext cx="91440" cy="59071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" name="Group 3" descr="Column 1 Heading"/>
          <p:cNvGrpSpPr/>
          <p:nvPr/>
        </p:nvGrpSpPr>
        <p:grpSpPr>
          <a:xfrm>
            <a:off x="1890316" y="1775575"/>
            <a:ext cx="3266127" cy="471428"/>
            <a:chOff x="935299" y="1724527"/>
            <a:chExt cx="3266127" cy="471428"/>
          </a:xfrm>
        </p:grpSpPr>
        <p:sp>
          <p:nvSpPr>
            <p:cNvPr id="5" name="Rectangle 4">
              <a:extLs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/>
          </p:nvSpPr>
          <p:spPr>
            <a:xfrm>
              <a:off x="935299" y="1724527"/>
              <a:ext cx="3266127" cy="47142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40131" y="1775575"/>
              <a:ext cx="30564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Lato Black" panose="020F0502020204030203" pitchFamily="34" charset="0"/>
                  <a:ea typeface="Lato Black" panose="020F0502020204030203" pitchFamily="34" charset="0"/>
                  <a:cs typeface="Lato Black" panose="020F0502020204030203" pitchFamily="34" charset="0"/>
                </a:rPr>
                <a:t>LANGUAGE</a:t>
              </a:r>
            </a:p>
          </p:txBody>
        </p:sp>
      </p:grpSp>
      <p:grpSp>
        <p:nvGrpSpPr>
          <p:cNvPr id="6" name="Group 5" descr="Column 1 Text"/>
          <p:cNvGrpSpPr/>
          <p:nvPr/>
        </p:nvGrpSpPr>
        <p:grpSpPr>
          <a:xfrm>
            <a:off x="1890316" y="2247003"/>
            <a:ext cx="3266127" cy="3161406"/>
            <a:chOff x="935299" y="2195955"/>
            <a:chExt cx="3266127" cy="3161406"/>
          </a:xfrm>
        </p:grpSpPr>
        <p:sp>
          <p:nvSpPr>
            <p:cNvPr id="51" name="Rectangle 50">
              <a:extLs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/>
          </p:nvSpPr>
          <p:spPr>
            <a:xfrm>
              <a:off x="935299" y="2195955"/>
              <a:ext cx="3266127" cy="31614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1008714" y="2231590"/>
              <a:ext cx="3056463" cy="26105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200000"/>
                </a:lnSpc>
                <a:buClr>
                  <a:schemeClr val="accent1"/>
                </a:buClr>
                <a:buFont typeface="Arial" panose="020B0604020202020204" pitchFamily="34" charset="0"/>
                <a:buChar char="•"/>
              </a:pPr>
              <a:r>
                <a:rPr lang="en-US" sz="1400" b="1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PHP</a:t>
              </a:r>
            </a:p>
            <a:p>
              <a:pPr marL="171450" indent="-171450">
                <a:lnSpc>
                  <a:spcPct val="200000"/>
                </a:lnSpc>
                <a:buClr>
                  <a:schemeClr val="accent1"/>
                </a:buClr>
                <a:buFont typeface="Arial" panose="020B0604020202020204" pitchFamily="34" charset="0"/>
                <a:buChar char="•"/>
              </a:pPr>
              <a:r>
                <a:rPr lang="en-US" sz="1400" b="1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.JS</a:t>
              </a:r>
            </a:p>
            <a:p>
              <a:pPr marL="171450" indent="-171450">
                <a:lnSpc>
                  <a:spcPct val="200000"/>
                </a:lnSpc>
                <a:buClr>
                  <a:schemeClr val="accent1"/>
                </a:buClr>
                <a:buFont typeface="Arial" panose="020B0604020202020204" pitchFamily="34" charset="0"/>
                <a:buChar char="•"/>
              </a:pPr>
              <a:r>
                <a:rPr lang="en-US" sz="1400" b="1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MYSQL</a:t>
              </a:r>
            </a:p>
            <a:p>
              <a:pPr marL="171450" indent="-171450">
                <a:lnSpc>
                  <a:spcPct val="200000"/>
                </a:lnSpc>
                <a:buClr>
                  <a:schemeClr val="accent1"/>
                </a:buClr>
                <a:buFont typeface="Arial" panose="020B0604020202020204" pitchFamily="34" charset="0"/>
                <a:buChar char="•"/>
              </a:pPr>
              <a:r>
                <a:rPr lang="en-US" sz="1400" b="1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HTML</a:t>
              </a:r>
            </a:p>
            <a:p>
              <a:pPr marL="171450" indent="-171450">
                <a:lnSpc>
                  <a:spcPct val="200000"/>
                </a:lnSpc>
                <a:buClr>
                  <a:schemeClr val="accent1"/>
                </a:buClr>
                <a:buFont typeface="Arial" panose="020B0604020202020204" pitchFamily="34" charset="0"/>
                <a:buChar char="•"/>
              </a:pPr>
              <a:r>
                <a:rPr lang="en-US" sz="1400" b="1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CSS</a:t>
              </a:r>
            </a:p>
            <a:p>
              <a:pPr marL="171450" indent="-171450">
                <a:lnSpc>
                  <a:spcPct val="200000"/>
                </a:lnSpc>
                <a:buClr>
                  <a:schemeClr val="accent1"/>
                </a:buClr>
                <a:buFont typeface="Arial" panose="020B0604020202020204" pitchFamily="34" charset="0"/>
                <a:buChar char="•"/>
              </a:pPr>
              <a:r>
                <a:rPr lang="en-US" sz="1400" b="1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MATERIALIZE</a:t>
              </a:r>
            </a:p>
          </p:txBody>
        </p:sp>
      </p:grpSp>
      <p:grpSp>
        <p:nvGrpSpPr>
          <p:cNvPr id="10" name="Group 9" descr="Column 2 Heading"/>
          <p:cNvGrpSpPr/>
          <p:nvPr/>
        </p:nvGrpSpPr>
        <p:grpSpPr>
          <a:xfrm>
            <a:off x="7192690" y="1775575"/>
            <a:ext cx="3266127" cy="471428"/>
            <a:chOff x="4462937" y="1724527"/>
            <a:chExt cx="3266127" cy="471428"/>
          </a:xfrm>
        </p:grpSpPr>
        <p:sp>
          <p:nvSpPr>
            <p:cNvPr id="48" name="Rectangle 47">
              <a:extLs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/>
          </p:nvSpPr>
          <p:spPr>
            <a:xfrm>
              <a:off x="4462937" y="1724527"/>
              <a:ext cx="3266127" cy="47142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4567769" y="1775575"/>
              <a:ext cx="30564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Lato Black" panose="020F0502020204030203" pitchFamily="34" charset="0"/>
                  <a:ea typeface="Lato Black" panose="020F0502020204030203" pitchFamily="34" charset="0"/>
                  <a:cs typeface="Lato Black" panose="020F0502020204030203" pitchFamily="34" charset="0"/>
                </a:rPr>
                <a:t>FRAMEWORK</a:t>
              </a:r>
            </a:p>
          </p:txBody>
        </p:sp>
      </p:grpSp>
      <p:grpSp>
        <p:nvGrpSpPr>
          <p:cNvPr id="11" name="Group 10" descr="Column 2 text"/>
          <p:cNvGrpSpPr/>
          <p:nvPr/>
        </p:nvGrpSpPr>
        <p:grpSpPr>
          <a:xfrm>
            <a:off x="7192690" y="2247003"/>
            <a:ext cx="3266127" cy="3161406"/>
            <a:chOff x="4462937" y="2195955"/>
            <a:chExt cx="3266127" cy="3161406"/>
          </a:xfrm>
        </p:grpSpPr>
        <p:sp>
          <p:nvSpPr>
            <p:cNvPr id="50" name="Rectangle 49">
              <a:extLs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/>
          </p:nvSpPr>
          <p:spPr>
            <a:xfrm>
              <a:off x="4462937" y="2195955"/>
              <a:ext cx="3266127" cy="31614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4567769" y="2310373"/>
              <a:ext cx="3056463" cy="17488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200000"/>
                </a:lnSpc>
                <a:buClr>
                  <a:schemeClr val="accent1"/>
                </a:buClr>
                <a:buFont typeface="Arial" panose="020B0604020202020204" pitchFamily="34" charset="0"/>
                <a:buChar char="•"/>
              </a:pPr>
              <a:r>
                <a:rPr lang="en-US" sz="1400" b="1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LARAVEL</a:t>
              </a:r>
            </a:p>
            <a:p>
              <a:pPr marL="171450" indent="-171450">
                <a:lnSpc>
                  <a:spcPct val="200000"/>
                </a:lnSpc>
                <a:buClr>
                  <a:schemeClr val="accent1"/>
                </a:buClr>
                <a:buFont typeface="Arial" panose="020B0604020202020204" pitchFamily="34" charset="0"/>
                <a:buChar char="•"/>
              </a:pPr>
              <a:r>
                <a:rPr lang="en-US" sz="1400" b="1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EDITOR: VISUAL STUDIO CODE</a:t>
              </a:r>
            </a:p>
            <a:p>
              <a:pPr marL="171450" indent="-171450">
                <a:lnSpc>
                  <a:spcPct val="200000"/>
                </a:lnSpc>
                <a:buClr>
                  <a:schemeClr val="accent1"/>
                </a:buClr>
                <a:buFont typeface="Arial" panose="020B0604020202020204" pitchFamily="34" charset="0"/>
                <a:buChar char="•"/>
              </a:pPr>
              <a:r>
                <a:rPr lang="en-US" sz="1400" b="1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DATABASE: XAMPP</a:t>
              </a:r>
            </a:p>
            <a:p>
              <a:pPr marL="171450" indent="-171450">
                <a:lnSpc>
                  <a:spcPct val="200000"/>
                </a:lnSpc>
                <a:buClr>
                  <a:schemeClr val="accent1"/>
                </a:buClr>
                <a:buFont typeface="Arial" panose="020B0604020202020204" pitchFamily="34" charset="0"/>
                <a:buChar char="•"/>
              </a:pPr>
              <a:r>
                <a:rPr lang="en-US" sz="1400" b="1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VERSION CONTROL: GITHUB</a:t>
              </a:r>
            </a:p>
          </p:txBody>
        </p:sp>
      </p:grpSp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D602B064-C2D4-46FC-86C8-40ABA1F36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7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E713EB78-350E-4FD2-8D94-FF666757B3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502" y="154576"/>
            <a:ext cx="988424" cy="98842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87072864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TextBox 1133"/>
          <p:cNvSpPr txBox="1"/>
          <p:nvPr/>
        </p:nvSpPr>
        <p:spPr>
          <a:xfrm>
            <a:off x="419100" y="232495"/>
            <a:ext cx="6099463" cy="495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200" b="1" dirty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USE CASE DIAGRAM</a:t>
            </a:r>
          </a:p>
        </p:txBody>
      </p:sp>
      <p:grpSp>
        <p:nvGrpSpPr>
          <p:cNvPr id="3" name="Group 2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/>
        </p:nvGrpSpPr>
        <p:grpSpPr>
          <a:xfrm>
            <a:off x="0" y="148425"/>
            <a:ext cx="342900" cy="590715"/>
            <a:chOff x="0" y="148425"/>
            <a:chExt cx="342900" cy="590715"/>
          </a:xfrm>
        </p:grpSpPr>
        <p:sp>
          <p:nvSpPr>
            <p:cNvPr id="2" name="Rectangle 1"/>
            <p:cNvSpPr/>
            <p:nvPr/>
          </p:nvSpPr>
          <p:spPr>
            <a:xfrm>
              <a:off x="0" y="148425"/>
              <a:ext cx="213360" cy="59071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251460" y="148425"/>
              <a:ext cx="91440" cy="59071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" name="Title 5" hidden="1">
            <a:extLst>
              <a:ext uri="{FF2B5EF4-FFF2-40B4-BE49-F238E27FC236}">
                <a16:creationId xmlns:a16="http://schemas.microsoft.com/office/drawing/2014/main" id="{31C055C7-3FCB-433F-9834-9730B6D75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9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4B83CA9-65B7-403C-8487-044D8E0DD8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8563" y="243235"/>
            <a:ext cx="4387001" cy="629203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5645446-C410-4113-8581-86672C958BCF}"/>
              </a:ext>
            </a:extLst>
          </p:cNvPr>
          <p:cNvSpPr txBox="1"/>
          <p:nvPr/>
        </p:nvSpPr>
        <p:spPr>
          <a:xfrm>
            <a:off x="607359" y="3141300"/>
            <a:ext cx="6099463" cy="495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80000"/>
              </a:lnSpc>
              <a:buFont typeface="Wingdings" panose="05000000000000000000" pitchFamily="2" charset="2"/>
              <a:buChar char="ü"/>
            </a:pPr>
            <a:r>
              <a:rPr lang="en-US" sz="3200" b="1" dirty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FOR USER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A9A70086-F8F8-4E0B-9CCA-199E792EB7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360" y="5016261"/>
            <a:ext cx="988424" cy="98842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11651456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4" grpId="0"/>
      <p:bldP spid="20" grpId="0"/>
    </p:bldLst>
  </p:timing>
</p:sld>
</file>

<file path=ppt/theme/theme1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rgbClr val="FFFFFF"/>
      </a:lt1>
      <a:dk2>
        <a:srgbClr val="2F2F2F"/>
      </a:dk2>
      <a:lt2>
        <a:srgbClr val="E6E6E6"/>
      </a:lt2>
      <a:accent1>
        <a:srgbClr val="D83B01"/>
      </a:accent1>
      <a:accent2>
        <a:srgbClr val="2F2F2F"/>
      </a:accent2>
      <a:accent3>
        <a:srgbClr val="D2D2D2"/>
      </a:accent3>
      <a:accent4>
        <a:srgbClr val="E6E6E6"/>
      </a:accent4>
      <a:accent5>
        <a:srgbClr val="000000"/>
      </a:accent5>
      <a:accent6>
        <a:srgbClr val="D83B01"/>
      </a:accent6>
      <a:hlink>
        <a:srgbClr val="D83B01"/>
      </a:hlink>
      <a:folHlink>
        <a:srgbClr val="D83B0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16401884_Coffee Shop Business Pitch Deck_RVA_v3.potx" id="{C1322C9F-FF28-439C-83B3-ADD70030630F}" vid="{FE0D3DD2-3091-4F75-9007-330AA7DC691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3510E7F-70F5-4475-850F-7F9C0A821B3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AC98A6E-22EC-4DD4-9EEB-7896057C12A3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CBCEF3AB-10D4-49E3-B75C-776D60141D7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Coffee Shop Business Pitch Deck</Template>
  <TotalTime>366</TotalTime>
  <Words>439</Words>
  <Application>Microsoft Office PowerPoint</Application>
  <PresentationFormat>Widescreen</PresentationFormat>
  <Paragraphs>161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4" baseType="lpstr">
      <vt:lpstr>Arial</vt:lpstr>
      <vt:lpstr>Calibri</vt:lpstr>
      <vt:lpstr>Calibri Light</vt:lpstr>
      <vt:lpstr>Lato</vt:lpstr>
      <vt:lpstr>Lato Black</vt:lpstr>
      <vt:lpstr>Roboto Condensed Light</vt:lpstr>
      <vt:lpstr>Segoe UI Light</vt:lpstr>
      <vt:lpstr>T3Font_2</vt:lpstr>
      <vt:lpstr>T3Font_3</vt:lpstr>
      <vt:lpstr>T3Font_4</vt:lpstr>
      <vt:lpstr>Wingdings</vt:lpstr>
      <vt:lpstr>Office Theme</vt:lpstr>
      <vt:lpstr>Slide 1</vt:lpstr>
      <vt:lpstr>Slide 10</vt:lpstr>
      <vt:lpstr>Slide 3</vt:lpstr>
      <vt:lpstr>Slide 2</vt:lpstr>
      <vt:lpstr>Slide 5</vt:lpstr>
      <vt:lpstr>Slide 6</vt:lpstr>
      <vt:lpstr>Slide 6</vt:lpstr>
      <vt:lpstr>Slide 7</vt:lpstr>
      <vt:lpstr>Slide 9</vt:lpstr>
      <vt:lpstr>Slide 9</vt:lpstr>
      <vt:lpstr>Slide 9</vt:lpstr>
      <vt:lpstr>Slide 9</vt:lpstr>
      <vt:lpstr>Slide 9</vt:lpstr>
      <vt:lpstr>Slide 9</vt:lpstr>
      <vt:lpstr>Slide 9</vt:lpstr>
      <vt:lpstr>Slide 9</vt:lpstr>
      <vt:lpstr>Slide 9</vt:lpstr>
      <vt:lpstr>Slide 9</vt:lpstr>
      <vt:lpstr>Slide 9</vt:lpstr>
      <vt:lpstr>Slide 9</vt:lpstr>
      <vt:lpstr>Slide 13</vt:lpstr>
      <vt:lpstr>Slide 15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Ibn Saad</dc:creator>
  <cp:lastModifiedBy>Tanvir Sadik Raj</cp:lastModifiedBy>
  <cp:revision>26</cp:revision>
  <dcterms:created xsi:type="dcterms:W3CDTF">2020-12-12T13:05:50Z</dcterms:created>
  <dcterms:modified xsi:type="dcterms:W3CDTF">2020-12-13T22:12:04Z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